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notesSlides/notesSlide3.xml" ContentType="application/vnd.openxmlformats-officedocument.presentationml.notesSl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notesSlides/notesSlide1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authors.xml" ContentType="application/vnd.ms-powerpoint.author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  <Override PartName="/ppt/charts/colors3.xml" ContentType="application/vnd.ms-office.chartcolorstyle+xml"/>
  <Override PartName="/ppt/charts/style3.xml" ContentType="application/vnd.ms-office.chartstyle+xml"/>
  <Override PartName="/ppt/charts/colors4.xml" ContentType="application/vnd.ms-office.chartcolorstyle+xml"/>
  <Override PartName="/ppt/charts/style4.xml" ContentType="application/vnd.ms-office.chartstyle+xml"/>
  <Override PartName="/ppt/charts/colors5.xml" ContentType="application/vnd.ms-office.chartcolorstyle+xml"/>
  <Override PartName="/ppt/charts/style5.xml" ContentType="application/vnd.ms-office.chartstyle+xml"/>
  <Override PartName="/ppt/charts/colors6.xml" ContentType="application/vnd.ms-office.chartcolorstyle+xml"/>
  <Override PartName="/ppt/charts/style6.xml" ContentType="application/vnd.ms-office.chartstyle+xml"/>
  <Override PartName="/ppt/charts/colors7.xml" ContentType="application/vnd.ms-office.chartcolorstyle+xml"/>
  <Override PartName="/ppt/charts/style7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8"/>
  </p:notesMasterIdLst>
  <p:sldIdLst>
    <p:sldId id="324" r:id="rId5"/>
    <p:sldId id="325" r:id="rId6"/>
    <p:sldId id="650" r:id="rId7"/>
    <p:sldId id="634" r:id="rId8"/>
    <p:sldId id="263" r:id="rId9"/>
    <p:sldId id="641" r:id="rId10"/>
    <p:sldId id="645" r:id="rId11"/>
    <p:sldId id="646" r:id="rId12"/>
    <p:sldId id="643" r:id="rId13"/>
    <p:sldId id="644" r:id="rId14"/>
    <p:sldId id="648" r:id="rId15"/>
    <p:sldId id="649" r:id="rId16"/>
    <p:sldId id="651" r:id="rId17"/>
    <p:sldId id="652" r:id="rId18"/>
    <p:sldId id="658" r:id="rId19"/>
    <p:sldId id="653" r:id="rId20"/>
    <p:sldId id="665" r:id="rId21"/>
    <p:sldId id="659" r:id="rId22"/>
    <p:sldId id="662" r:id="rId23"/>
    <p:sldId id="655" r:id="rId24"/>
    <p:sldId id="663" r:id="rId25"/>
    <p:sldId id="656" r:id="rId26"/>
    <p:sldId id="660" r:id="rId27"/>
  </p:sldIdLst>
  <p:sldSz cx="12192000" cy="6858000"/>
  <p:notesSz cx="6807200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521" userDrawn="1">
          <p15:clr>
            <a:srgbClr val="A4A3A4"/>
          </p15:clr>
        </p15:guide>
        <p15:guide id="2" pos="1685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211" userDrawn="1">
          <p15:clr>
            <a:srgbClr val="A4A3A4"/>
          </p15:clr>
        </p15:guide>
        <p15:guide id="5" pos="4248" userDrawn="1">
          <p15:clr>
            <a:srgbClr val="A4A3A4"/>
          </p15:clr>
        </p15:guide>
        <p15:guide id="6" orient="horz" pos="2251" userDrawn="1">
          <p15:clr>
            <a:srgbClr val="A4A3A4"/>
          </p15:clr>
        </p15:guide>
        <p15:guide id="7" orient="horz" pos="4088" userDrawn="1">
          <p15:clr>
            <a:srgbClr val="A4A3A4"/>
          </p15:clr>
        </p15:guide>
        <p15:guide id="8" orient="horz" pos="459" userDrawn="1">
          <p15:clr>
            <a:srgbClr val="A4A3A4"/>
          </p15:clr>
        </p15:guide>
        <p15:guide id="9" orient="horz" pos="1502" userDrawn="1">
          <p15:clr>
            <a:srgbClr val="A4A3A4"/>
          </p15:clr>
        </p15:guide>
        <p15:guide id="10" orient="horz" pos="82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B0E1A52-5D11-F83C-6C4E-D1D352314724}" name="Angela Solaro" initials="AS" userId="S::angela.solaro@intelleraconsulting.com::757e60ad-0658-4e99-8c5a-a0380ae7a350" providerId="AD"/>
  <p188:author id="{C098D492-FE0F-AA49-C97B-37B66FED042F}" name="Piero Di Giuseppe" initials="PD" userId="S::piero.di.giuseppe@intelleraconsulting.com::86775691-653c-481b-bdfd-3dc17446e47f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tonio Messineo" initials="AM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FF"/>
    <a:srgbClr val="99CCFF"/>
    <a:srgbClr val="FFC000"/>
    <a:srgbClr val="339933"/>
    <a:srgbClr val="008080"/>
    <a:srgbClr val="009999"/>
    <a:srgbClr val="9DC3E6"/>
    <a:srgbClr val="164194"/>
    <a:srgbClr val="70AB46"/>
    <a:srgbClr val="7AA3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tile medio 2 - Color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Stile medio 2 - Color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Stile medio 3 - Color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EBBBCC-DAD2-459C-BE2E-F6DE35CF9A28}" styleName="Stile scuro 2 - Colore 3/Colore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Stile scuro 2 - Colore 5/Color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B1032C-EA38-4F05-BA0D-38AFFFC7BED3}" styleName="Stile chiaro 3 - Colore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93D81CF-94F2-401A-BA57-92F5A7B2D0C5}" styleName="Stile me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DBED569-4797-4DF1-A0F4-6AAB3CD982D8}" styleName="Stile chiaro 3 - Colore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1FECB4D8-DB02-4DC6-A0A2-4F2EBAE1DC90}" styleName="Stile medio 1 - Color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505E3EF-67EA-436B-97B2-0124C06EBD24}" styleName="Stile medio 4 - Color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F5AB1C69-6EDB-4FF4-983F-18BD219EF322}" styleName="Stile medio 2 - Color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C89EF96-8CEA-46FF-86C4-4CE0E7609802}" styleName="Stile chiaro 3 - Color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Stile chi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Stile chiaro 3 - Color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59" autoAdjust="0"/>
    <p:restoredTop sz="94660"/>
  </p:normalViewPr>
  <p:slideViewPr>
    <p:cSldViewPr snapToGrid="0">
      <p:cViewPr>
        <p:scale>
          <a:sx n="75" d="100"/>
          <a:sy n="75" d="100"/>
        </p:scale>
        <p:origin x="-1404" y="-912"/>
      </p:cViewPr>
      <p:guideLst>
        <p:guide orient="horz" pos="3521"/>
        <p:guide orient="horz" pos="2251"/>
        <p:guide orient="horz" pos="4088"/>
        <p:guide orient="horz" pos="459"/>
        <p:guide orient="horz" pos="1502"/>
        <p:guide orient="horz" pos="822"/>
        <p:guide pos="1685"/>
        <p:guide pos="7469"/>
        <p:guide pos="211"/>
        <p:guide pos="42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8/10/relationships/authors" Target="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Relationship Id="rId8" Type="http://schemas.openxmlformats.org/officeDocument/2006/relationships/slide" Target="slides/slide4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D:\FORMEZ%20FESR\psc\cds%20del%2026.09.2024\Tabelle%20avanzamento%20al%2030.06.2024_rev%20rita%20con%20bozze%20di%20grafici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FORMEZ%20FESR\psc\POST%20PROCEDURA%20SCRITTA%20N.3\Copia%20di%20PSC_sicilia_Sez.%20Ordinaria-lista%20agg.%20post%20proc.scritta%203-2024_05_08_2024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file:///D:\FORMEZ%20FESR\psc\cds%20del%2026.09.2024\Tabelle%20avanzamento%20al%2030.06.2024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oleObject" Target="file:///D:\FORMEZ%20FESR\psc\cds%20del%2026.09.2024\Tabelle%20avanzamento%20al%2030.06.2024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oleObject" Target="file:///D:\FORMEZ%20FESR\psc\cds%20del%2026.09.2024\Tabelle%20avanzamento%20al%2030.06.2024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Style" Target="style5.xml"/><Relationship Id="rId2" Type="http://schemas.microsoft.com/office/2011/relationships/chartColorStyle" Target="colors5.xml"/><Relationship Id="rId1" Type="http://schemas.openxmlformats.org/officeDocument/2006/relationships/package" Target="../embeddings/Microsoft_Excel_Worksheet2.xlsx"/></Relationships>
</file>

<file path=ppt/charts/_rels/chart6.xml.rels><?xml version="1.0" encoding="UTF-8" standalone="yes"?>
<Relationships xmlns="http://schemas.openxmlformats.org/package/2006/relationships"><Relationship Id="rId3" Type="http://schemas.microsoft.com/office/2011/relationships/chartStyle" Target="style6.xml"/><Relationship Id="rId2" Type="http://schemas.microsoft.com/office/2011/relationships/chartColorStyle" Target="colors6.xml"/><Relationship Id="rId1" Type="http://schemas.openxmlformats.org/officeDocument/2006/relationships/oleObject" Target="file:///D:\FORMEZ%20FESR\psc\cds%20del%2026.09.2024\Tabelle%20avanzamento%20al%2030.06.2024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D:\FORMEZ%20FESR\psc\cds%20del%2026.09.2024\Tabelle%20avanzamento%20al%2030.06.2024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microsoft.com/office/2011/relationships/chartStyle" Target="style7.xml"/><Relationship Id="rId2" Type="http://schemas.microsoft.com/office/2011/relationships/chartColorStyle" Target="colors7.xml"/><Relationship Id="rId1" Type="http://schemas.openxmlformats.org/officeDocument/2006/relationships/oleObject" Target="file:///D:\FORMEZ%20FESR\psc\cds%20del%2026.09.2024\Tabelle%20avanzamento%20al%2030.06.2024_rev%20rita%20con%20bozze%20di%20grafici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D:\FORMEZ%20FESR\psc\cds%20del%2026.09.2024\Tabelle%20avanzamento%20al%2030.06.2024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93C-4A76-A731-C7F66DE381F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193C-4A76-A731-C7F66DE381F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193C-4A76-A731-C7F66DE381F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193C-4A76-A731-C7F66DE381F7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193C-4A76-A731-C7F66DE381F7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193C-4A76-A731-C7F66DE381F7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193C-4A76-A731-C7F66DE381F7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193C-4A76-A731-C7F66DE381F7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193C-4A76-A731-C7F66DE381F7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3-193C-4A76-A731-C7F66DE381F7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5-193C-4A76-A731-C7F66DE381F7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7-193C-4A76-A731-C7F66DE381F7}"/>
              </c:ext>
            </c:extLst>
          </c:dPt>
          <c:dLbls>
            <c:dLbl>
              <c:idx val="6"/>
              <c:layout>
                <c:manualLayout>
                  <c:x val="4.7090171313943496E-3"/>
                  <c:y val="-0.2398707687233382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93C-4A76-A731-C7F66DE381F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Sheet1!$A$2:$A$13</c:f>
              <c:strCache>
                <c:ptCount val="12"/>
                <c:pt idx="0">
                  <c:v>01-RICERCA E INNOVAZIONE</c:v>
                </c:pt>
                <c:pt idx="1">
                  <c:v>02-DIGITALIZZAZIONE</c:v>
                </c:pt>
                <c:pt idx="2">
                  <c:v>03-COMPETITIVITÀ IMPRESE</c:v>
                </c:pt>
                <c:pt idx="3">
                  <c:v>04-ENERGIA</c:v>
                </c:pt>
                <c:pt idx="4">
                  <c:v>05-AMBIENTE E RISORSE NATURALI</c:v>
                </c:pt>
                <c:pt idx="5">
                  <c:v>06-CULTURA</c:v>
                </c:pt>
                <c:pt idx="6">
                  <c:v>07-TRASPORTI E MOBILITÀ</c:v>
                </c:pt>
                <c:pt idx="7">
                  <c:v>08-RIQUALIFICAZIONE URBANA</c:v>
                </c:pt>
                <c:pt idx="8">
                  <c:v>09-LAVORO E OCCUPABILITÀ</c:v>
                </c:pt>
                <c:pt idx="9">
                  <c:v>10-SOCIALE E SALUTE</c:v>
                </c:pt>
                <c:pt idx="10">
                  <c:v>11-ISTRUZIONE E FORMAZIONE</c:v>
                </c:pt>
                <c:pt idx="11">
                  <c:v>12-CAPACITÀ AMMINISTRATIVA</c:v>
                </c:pt>
              </c:strCache>
            </c:strRef>
          </c:cat>
          <c:val>
            <c:numRef>
              <c:f>Sheet1!$B$2:$B$13</c:f>
              <c:numCache>
                <c:formatCode>#,##0.00</c:formatCode>
                <c:ptCount val="12"/>
                <c:pt idx="0">
                  <c:v>112646648.09999999</c:v>
                </c:pt>
                <c:pt idx="1">
                  <c:v>77945000</c:v>
                </c:pt>
                <c:pt idx="2">
                  <c:v>372076571.87</c:v>
                </c:pt>
                <c:pt idx="3">
                  <c:v>30874162.260000002</c:v>
                </c:pt>
                <c:pt idx="4">
                  <c:v>2343107974.9000001</c:v>
                </c:pt>
                <c:pt idx="5">
                  <c:v>125867432.98</c:v>
                </c:pt>
                <c:pt idx="6">
                  <c:v>1971636945.7</c:v>
                </c:pt>
                <c:pt idx="7">
                  <c:v>430638890.70999998</c:v>
                </c:pt>
                <c:pt idx="8">
                  <c:v>1221433.82</c:v>
                </c:pt>
                <c:pt idx="9">
                  <c:v>59731005.270000003</c:v>
                </c:pt>
                <c:pt idx="10">
                  <c:v>74780094.989999995</c:v>
                </c:pt>
                <c:pt idx="11">
                  <c:v>52608838.399999999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5F4-4DB3-BB4B-B7EB208C5844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Foglio1!$C$12</c:f>
              <c:strCache>
                <c:ptCount val="1"/>
                <c:pt idx="0">
                  <c:v>N. interventi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FCD7-4C52-8A92-D9CD9FBA129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FCD7-4C52-8A92-D9CD9FBA129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FCD7-4C52-8A92-D9CD9FBA1294}"/>
              </c:ext>
            </c:extLst>
          </c:dPt>
          <c:dLbls>
            <c:dLbl>
              <c:idx val="0"/>
              <c:layout>
                <c:manualLayout>
                  <c:x val="-6.2685914260717408E-3"/>
                  <c:y val="-2.6170895304753573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CD7-4C52-8A92-D9CD9FBA1294}"/>
                </c:ext>
              </c:extLst>
            </c:dLbl>
            <c:dLbl>
              <c:idx val="1"/>
              <c:layout>
                <c:manualLayout>
                  <c:x val="7.0642607174103131E-2"/>
                  <c:y val="-5.9896471274424115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CD7-4C52-8A92-D9CD9FBA1294}"/>
                </c:ext>
              </c:extLst>
            </c:dLbl>
            <c:dLbl>
              <c:idx val="2"/>
              <c:layout>
                <c:manualLayout>
                  <c:x val="0.10017420077010555"/>
                  <c:y val="-0.20722589536230557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CD7-4C52-8A92-D9CD9FBA129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Foglio1!$B$13:$B$15</c:f>
              <c:strCache>
                <c:ptCount val="3"/>
                <c:pt idx="0">
                  <c:v>2000-2006</c:v>
                </c:pt>
                <c:pt idx="1">
                  <c:v>2007-2013</c:v>
                </c:pt>
                <c:pt idx="2">
                  <c:v>2014-2020</c:v>
                </c:pt>
              </c:strCache>
            </c:strRef>
          </c:cat>
          <c:val>
            <c:numRef>
              <c:f>Foglio1!$C$13:$C$15</c:f>
              <c:numCache>
                <c:formatCode>General</c:formatCode>
                <c:ptCount val="3"/>
                <c:pt idx="0">
                  <c:v>1128</c:v>
                </c:pt>
                <c:pt idx="1">
                  <c:v>1180</c:v>
                </c:pt>
                <c:pt idx="2">
                  <c:v>2209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CD7-4C52-8A92-D9CD9FBA1294}"/>
            </c:ext>
          </c:extLst>
        </c:ser>
        <c:dLbls>
          <c:dLblPos val="ctr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 Risorse assegnate 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51DD-4E13-AFB6-CD33A24BE23B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51DD-4E13-AFB6-CD33A24BE23B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51DD-4E13-AFB6-CD33A24BE23B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51DD-4E13-AFB6-CD33A24BE23B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51DD-4E13-AFB6-CD33A24BE23B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51DD-4E13-AFB6-CD33A24BE23B}"/>
              </c:ext>
            </c:extLst>
          </c:dPt>
          <c:dPt>
            <c:idx val="6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51DD-4E13-AFB6-CD33A24BE23B}"/>
              </c:ext>
            </c:extLst>
          </c:dPt>
          <c:dPt>
            <c:idx val="7"/>
            <c:bubble3D val="0"/>
            <c:spPr>
              <a:gradFill rotWithShape="1">
                <a:gsLst>
                  <a:gs pos="0">
                    <a:schemeClr val="accent2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51DD-4E13-AFB6-CD33A24BE23B}"/>
              </c:ext>
            </c:extLst>
          </c:dPt>
          <c:dPt>
            <c:idx val="8"/>
            <c:bubble3D val="0"/>
            <c:spPr>
              <a:gradFill rotWithShape="1">
                <a:gsLst>
                  <a:gs pos="0">
                    <a:schemeClr val="accent3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51DD-4E13-AFB6-CD33A24BE23B}"/>
              </c:ext>
            </c:extLst>
          </c:dPt>
          <c:dPt>
            <c:idx val="9"/>
            <c:bubble3D val="0"/>
            <c:spPr>
              <a:gradFill rotWithShape="1">
                <a:gsLst>
                  <a:gs pos="0">
                    <a:schemeClr val="accent4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3-51DD-4E13-AFB6-CD33A24BE23B}"/>
              </c:ext>
            </c:extLst>
          </c:dPt>
          <c:dPt>
            <c:idx val="10"/>
            <c:bubble3D val="0"/>
            <c:spPr>
              <a:gradFill rotWithShape="1">
                <a:gsLst>
                  <a:gs pos="0">
                    <a:schemeClr val="accent5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5-51DD-4E13-AFB6-CD33A24BE23B}"/>
              </c:ext>
            </c:extLst>
          </c:dPt>
          <c:dPt>
            <c:idx val="11"/>
            <c:bubble3D val="0"/>
            <c:spPr>
              <a:gradFill rotWithShape="1">
                <a:gsLst>
                  <a:gs pos="0">
                    <a:schemeClr val="accent6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7-51DD-4E13-AFB6-CD33A24BE23B}"/>
              </c:ext>
            </c:extLst>
          </c:dPt>
          <c:dLbls>
            <c:dLbl>
              <c:idx val="2"/>
              <c:layout>
                <c:manualLayout>
                  <c:x val="-1.3366367248845415E-2"/>
                  <c:y val="-3.9223650672041361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1DD-4E13-AFB6-CD33A24BE23B}"/>
                </c:ext>
              </c:extLst>
            </c:dLbl>
            <c:dLbl>
              <c:idx val="4"/>
              <c:layout>
                <c:manualLayout>
                  <c:x val="-1.7189553193496679E-3"/>
                  <c:y val="-0.18687084406909715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1DD-4E13-AFB6-CD33A24BE23B}"/>
                </c:ext>
              </c:extLst>
            </c:dLbl>
            <c:dLbl>
              <c:idx val="6"/>
              <c:layout>
                <c:manualLayout>
                  <c:x val="5.9520182151483842E-3"/>
                  <c:y val="-0.1156337087113488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51DD-4E13-AFB6-CD33A24BE23B}"/>
                </c:ext>
              </c:extLst>
            </c:dLbl>
            <c:dLbl>
              <c:idx val="7"/>
              <c:layout>
                <c:manualLayout>
                  <c:x val="-0.10308036672852439"/>
                  <c:y val="3.2280981527703312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51DD-4E13-AFB6-CD33A24BE23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Foglio1!$A$2:$A$13</c:f>
              <c:strCache>
                <c:ptCount val="12"/>
                <c:pt idx="0">
                  <c:v>01-RICERCA E INNOVAZIONE</c:v>
                </c:pt>
                <c:pt idx="1">
                  <c:v>02-DIGITALIZZAZIONE</c:v>
                </c:pt>
                <c:pt idx="2">
                  <c:v>03-COMPETITIVITÀ IMPRESE</c:v>
                </c:pt>
                <c:pt idx="3">
                  <c:v>04-ENERGIA</c:v>
                </c:pt>
                <c:pt idx="4">
                  <c:v>05-AMBIENTE E RISORSE NATURALI</c:v>
                </c:pt>
                <c:pt idx="5">
                  <c:v>06-CULTURA</c:v>
                </c:pt>
                <c:pt idx="6">
                  <c:v>07-TRASPORTI E MOBILITÀ</c:v>
                </c:pt>
                <c:pt idx="7">
                  <c:v>08-RIQUALIFICAZIONE URBANA</c:v>
                </c:pt>
                <c:pt idx="8">
                  <c:v>09-LAVORO E OCCUPABILITÀ</c:v>
                </c:pt>
                <c:pt idx="9">
                  <c:v>10-SOCIALE E SALUTE</c:v>
                </c:pt>
                <c:pt idx="10">
                  <c:v>11-ISTRUZIONE E FORMAZIONE</c:v>
                </c:pt>
                <c:pt idx="11">
                  <c:v>12-CAPACITÀ AMMINISTRATIVA</c:v>
                </c:pt>
              </c:strCache>
            </c:strRef>
          </c:cat>
          <c:val>
            <c:numRef>
              <c:f>Foglio1!$B$2:$B$13</c:f>
              <c:numCache>
                <c:formatCode>_(* #,##0.00_);_(* \(#,##0.00\);_(* "-"??_);_(@_)</c:formatCode>
                <c:ptCount val="12"/>
                <c:pt idx="0">
                  <c:v>112646648.09999999</c:v>
                </c:pt>
                <c:pt idx="1">
                  <c:v>77945000</c:v>
                </c:pt>
                <c:pt idx="2">
                  <c:v>372076571.86999935</c:v>
                </c:pt>
                <c:pt idx="3">
                  <c:v>30874162.260000024</c:v>
                </c:pt>
                <c:pt idx="4">
                  <c:v>2277422931.9589972</c:v>
                </c:pt>
                <c:pt idx="5">
                  <c:v>117991108.10999998</c:v>
                </c:pt>
                <c:pt idx="6">
                  <c:v>1957054798.3200011</c:v>
                </c:pt>
                <c:pt idx="7">
                  <c:v>418208090.71000028</c:v>
                </c:pt>
                <c:pt idx="8">
                  <c:v>1221433.82</c:v>
                </c:pt>
                <c:pt idx="9">
                  <c:v>58547324.729999982</c:v>
                </c:pt>
                <c:pt idx="10">
                  <c:v>74780094.989999995</c:v>
                </c:pt>
                <c:pt idx="11">
                  <c:v>52608838.399999969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8-51DD-4E13-AFB6-CD33A24BE2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Foglio1!$C$1</c:f>
              <c:strCache>
                <c:ptCount val="1"/>
                <c:pt idx="0">
                  <c:v> Igv RIO pro quota 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7E4-4610-A66F-4DC42EAE16D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7E4-4610-A66F-4DC42EAE16D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D7E4-4610-A66F-4DC42EAE16D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D7E4-4610-A66F-4DC42EAE16D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D7E4-4610-A66F-4DC42EAE16D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D7E4-4610-A66F-4DC42EAE16D6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D7E4-4610-A66F-4DC42EAE16D6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D7E4-4610-A66F-4DC42EAE16D6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D7E4-4610-A66F-4DC42EAE16D6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3-D7E4-4610-A66F-4DC42EAE16D6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5-D7E4-4610-A66F-4DC42EAE16D6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7-D7E4-4610-A66F-4DC42EAE16D6}"/>
              </c:ext>
            </c:extLst>
          </c:dPt>
          <c:dLbls>
            <c:dLbl>
              <c:idx val="4"/>
              <c:layout>
                <c:manualLayout>
                  <c:x val="4.0571389318879263E-3"/>
                  <c:y val="-0.12712990617552117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7E4-4610-A66F-4DC42EAE16D6}"/>
                </c:ext>
              </c:extLst>
            </c:dLbl>
            <c:dLbl>
              <c:idx val="6"/>
              <c:layout>
                <c:manualLayout>
                  <c:x val="-1.8596191909364949E-2"/>
                  <c:y val="-0.11985423517462616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D7E4-4610-A66F-4DC42EAE16D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Foglio1!$A$2:$A$13</c:f>
              <c:strCache>
                <c:ptCount val="12"/>
                <c:pt idx="0">
                  <c:v>01-RICERCA E INNOVAZIONE</c:v>
                </c:pt>
                <c:pt idx="1">
                  <c:v>02-DIGITALIZZAZIONE</c:v>
                </c:pt>
                <c:pt idx="2">
                  <c:v>03-COMPETITIVITÀ IMPRESE</c:v>
                </c:pt>
                <c:pt idx="3">
                  <c:v>04-ENERGIA</c:v>
                </c:pt>
                <c:pt idx="4">
                  <c:v>05-AMBIENTE E RISORSE NATURALI</c:v>
                </c:pt>
                <c:pt idx="5">
                  <c:v>06-CULTURA</c:v>
                </c:pt>
                <c:pt idx="6">
                  <c:v>07-TRASPORTI E MOBILITÀ</c:v>
                </c:pt>
                <c:pt idx="7">
                  <c:v>08-RIQUALIFICAZIONE URBANA</c:v>
                </c:pt>
                <c:pt idx="8">
                  <c:v>09-LAVORO E OCCUPABILITÀ</c:v>
                </c:pt>
                <c:pt idx="9">
                  <c:v>10-SOCIALE E SALUTE</c:v>
                </c:pt>
                <c:pt idx="10">
                  <c:v>11-ISTRUZIONE E FORMAZIONE</c:v>
                </c:pt>
                <c:pt idx="11">
                  <c:v>12-CAPACITÀ AMMINISTRATIVA</c:v>
                </c:pt>
              </c:strCache>
            </c:strRef>
          </c:cat>
          <c:val>
            <c:numRef>
              <c:f>Foglio1!$C$2:$C$13</c:f>
              <c:numCache>
                <c:formatCode>_(* #,##0.00_);_(* \(#,##0.00\);_(* "-"??_);_(@_)</c:formatCode>
                <c:ptCount val="12"/>
                <c:pt idx="0">
                  <c:v>79871561.787944645</c:v>
                </c:pt>
                <c:pt idx="1">
                  <c:v>77945000</c:v>
                </c:pt>
                <c:pt idx="2">
                  <c:v>206827322.52253515</c:v>
                </c:pt>
                <c:pt idx="3">
                  <c:v>5206928.12</c:v>
                </c:pt>
                <c:pt idx="4">
                  <c:v>1420162366.397531</c:v>
                </c:pt>
                <c:pt idx="5">
                  <c:v>90347335.331303164</c:v>
                </c:pt>
                <c:pt idx="6">
                  <c:v>1380206949.9027541</c:v>
                </c:pt>
                <c:pt idx="7">
                  <c:v>297564233.27502424</c:v>
                </c:pt>
                <c:pt idx="8">
                  <c:v>1221433.82</c:v>
                </c:pt>
                <c:pt idx="9">
                  <c:v>52114713.725713335</c:v>
                </c:pt>
                <c:pt idx="10">
                  <c:v>47652703.698946074</c:v>
                </c:pt>
                <c:pt idx="11">
                  <c:v>39767593.165567309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8-D7E4-4610-A66F-4DC42EAE16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Foglio1!$D$1</c:f>
              <c:strCache>
                <c:ptCount val="1"/>
                <c:pt idx="0">
                  <c:v> Pagamenti RIO pro quota 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2474-479C-A9AD-02396BFD187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2474-479C-A9AD-02396BFD187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2474-479C-A9AD-02396BFD187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2474-479C-A9AD-02396BFD187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2474-479C-A9AD-02396BFD1878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2474-479C-A9AD-02396BFD1878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2474-479C-A9AD-02396BFD1878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2474-479C-A9AD-02396BFD1878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2474-479C-A9AD-02396BFD1878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3-2474-479C-A9AD-02396BFD1878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5-2474-479C-A9AD-02396BFD1878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7-2474-479C-A9AD-02396BFD1878}"/>
              </c:ext>
            </c:extLst>
          </c:dPt>
          <c:dLbls>
            <c:dLbl>
              <c:idx val="6"/>
              <c:layout>
                <c:manualLayout>
                  <c:x val="5.9954217271865971E-2"/>
                  <c:y val="-0.33546608235528969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2474-479C-A9AD-02396BFD187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Foglio1!$A$2:$A$13</c:f>
              <c:strCache>
                <c:ptCount val="12"/>
                <c:pt idx="0">
                  <c:v>01-RICERCA E INNOVAZIONE</c:v>
                </c:pt>
                <c:pt idx="1">
                  <c:v>02-DIGITALIZZAZIONE</c:v>
                </c:pt>
                <c:pt idx="2">
                  <c:v>03-COMPETITIVITÀ IMPRESE</c:v>
                </c:pt>
                <c:pt idx="3">
                  <c:v>04-ENERGIA</c:v>
                </c:pt>
                <c:pt idx="4">
                  <c:v>05-AMBIENTE E RISORSE NATURALI</c:v>
                </c:pt>
                <c:pt idx="5">
                  <c:v>06-CULTURA</c:v>
                </c:pt>
                <c:pt idx="6">
                  <c:v>07-TRASPORTI E MOBILITÀ</c:v>
                </c:pt>
                <c:pt idx="7">
                  <c:v>08-RIQUALIFICAZIONE URBANA</c:v>
                </c:pt>
                <c:pt idx="8">
                  <c:v>09-LAVORO E OCCUPABILITÀ</c:v>
                </c:pt>
                <c:pt idx="9">
                  <c:v>10-SOCIALE E SALUTE</c:v>
                </c:pt>
                <c:pt idx="10">
                  <c:v>11-ISTRUZIONE E FORMAZIONE</c:v>
                </c:pt>
                <c:pt idx="11">
                  <c:v>12-CAPACITÀ AMMINISTRATIVA</c:v>
                </c:pt>
              </c:strCache>
            </c:strRef>
          </c:cat>
          <c:val>
            <c:numRef>
              <c:f>Foglio1!$D$2:$D$13</c:f>
              <c:numCache>
                <c:formatCode>_(* #,##0.00_);_(* \(#,##0.00\);_(* "-"??_);_(@_)</c:formatCode>
                <c:ptCount val="12"/>
                <c:pt idx="0">
                  <c:v>46483705.203014344</c:v>
                </c:pt>
                <c:pt idx="1">
                  <c:v>28471765.160000004</c:v>
                </c:pt>
                <c:pt idx="2">
                  <c:v>140366431.2044605</c:v>
                </c:pt>
                <c:pt idx="3">
                  <c:v>6865709.5332776103</c:v>
                </c:pt>
                <c:pt idx="4">
                  <c:v>1233485261.5022953</c:v>
                </c:pt>
                <c:pt idx="5">
                  <c:v>26471285.904170778</c:v>
                </c:pt>
                <c:pt idx="6">
                  <c:v>1290830742.4252427</c:v>
                </c:pt>
                <c:pt idx="7">
                  <c:v>206574469.9760038</c:v>
                </c:pt>
                <c:pt idx="8">
                  <c:v>1221433.82</c:v>
                </c:pt>
                <c:pt idx="9">
                  <c:v>53952587.575713336</c:v>
                </c:pt>
                <c:pt idx="10">
                  <c:v>39762682.154981226</c:v>
                </c:pt>
                <c:pt idx="11">
                  <c:v>30964116.651009638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8-2474-479C-A9AD-02396BFD18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68C5-4D65-89A3-700DED7ECF3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68C5-4D65-89A3-700DED7ECF3D}"/>
              </c:ext>
            </c:extLst>
          </c:dPt>
          <c:dLbls>
            <c:dLbl>
              <c:idx val="0"/>
              <c:layout>
                <c:manualLayout>
                  <c:x val="2.3068264333955856E-3"/>
                  <c:y val="-0.43247365043501329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8C5-4D65-89A3-700DED7ECF3D}"/>
                </c:ext>
              </c:extLst>
            </c:dLbl>
            <c:dLbl>
              <c:idx val="1"/>
              <c:layout>
                <c:manualLayout>
                  <c:x val="-1.6315789199786702E-2"/>
                  <c:y val="-3.511137543554111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8C5-4D65-89A3-700DED7ECF3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Sezione Speciale 1</c:v>
                </c:pt>
                <c:pt idx="1">
                  <c:v>Sezione Speciale2</c:v>
                </c:pt>
              </c:strCache>
            </c:strRef>
          </c:cat>
          <c:val>
            <c:numRef>
              <c:f>Sheet1!$B$2:$B$3</c:f>
              <c:numCache>
                <c:formatCode>_(* #,##0.00_);_(* \(#,##0.00\);_(* "-"??_);_(@_)</c:formatCode>
                <c:ptCount val="2"/>
                <c:pt idx="0">
                  <c:v>942612369.89999998</c:v>
                </c:pt>
                <c:pt idx="1">
                  <c:v>423820000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8-68C5-4D65-89A3-700DED7ECF3D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'Sez. Speciale 2'!$H$40</c:f>
              <c:strCache>
                <c:ptCount val="1"/>
                <c:pt idx="0">
                  <c:v>DOTAZIONE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'Sez. Speciale 2'!$G$41:$G$42</c:f>
              <c:strCache>
                <c:ptCount val="2"/>
                <c:pt idx="0">
                  <c:v>SEZIONE SPECIALE 1</c:v>
                </c:pt>
                <c:pt idx="1">
                  <c:v>SEZIONE SPECIALE 2</c:v>
                </c:pt>
              </c:strCache>
            </c:strRef>
          </c:cat>
          <c:val>
            <c:numRef>
              <c:f>'Sez. Speciale 2'!$H$41:$H$42</c:f>
              <c:numCache>
                <c:formatCode>#,##0.00</c:formatCode>
                <c:ptCount val="2"/>
                <c:pt idx="0">
                  <c:v>942612369.89999998</c:v>
                </c:pt>
                <c:pt idx="1">
                  <c:v>423820000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F73-46EA-B6B1-2C17D20AAAEE}"/>
            </c:ext>
          </c:extLst>
        </c:ser>
        <c:ser>
          <c:idx val="1"/>
          <c:order val="1"/>
          <c:tx>
            <c:strRef>
              <c:f>'Sez. Speciale 2'!$I$40</c:f>
              <c:strCache>
                <c:ptCount val="1"/>
                <c:pt idx="0">
                  <c:v>QUOTA AMMESSA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'Sez. Speciale 2'!$G$41:$G$42</c:f>
              <c:strCache>
                <c:ptCount val="2"/>
                <c:pt idx="0">
                  <c:v>SEZIONE SPECIALE 1</c:v>
                </c:pt>
                <c:pt idx="1">
                  <c:v>SEZIONE SPECIALE 2</c:v>
                </c:pt>
              </c:strCache>
            </c:strRef>
          </c:cat>
          <c:val>
            <c:numRef>
              <c:f>'Sez. Speciale 2'!$I$41:$I$42</c:f>
              <c:numCache>
                <c:formatCode>#,##0.00</c:formatCode>
                <c:ptCount val="2"/>
                <c:pt idx="0">
                  <c:v>677819532.11000001</c:v>
                </c:pt>
                <c:pt idx="1">
                  <c:v>83480057.75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F73-46EA-B6B1-2C17D20AAAEE}"/>
            </c:ext>
          </c:extLst>
        </c:ser>
        <c:ser>
          <c:idx val="2"/>
          <c:order val="2"/>
          <c:tx>
            <c:strRef>
              <c:f>'Sez. Speciale 2'!$J$40</c:f>
              <c:strCache>
                <c:ptCount val="1"/>
                <c:pt idx="0">
                  <c:v>IMPEGNI GIURIDICAMENTE VINCOLANTI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'Sez. Speciale 2'!$G$41:$G$42</c:f>
              <c:strCache>
                <c:ptCount val="2"/>
                <c:pt idx="0">
                  <c:v>SEZIONE SPECIALE 1</c:v>
                </c:pt>
                <c:pt idx="1">
                  <c:v>SEZIONE SPECIALE 2</c:v>
                </c:pt>
              </c:strCache>
            </c:strRef>
          </c:cat>
          <c:val>
            <c:numRef>
              <c:f>'Sez. Speciale 2'!$J$41:$J$42</c:f>
              <c:numCache>
                <c:formatCode>#,##0.00</c:formatCode>
                <c:ptCount val="2"/>
                <c:pt idx="0">
                  <c:v>594340412.53999996</c:v>
                </c:pt>
                <c:pt idx="1">
                  <c:v>6889865.7800000003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CF73-46EA-B6B1-2C17D20AAAEE}"/>
            </c:ext>
          </c:extLst>
        </c:ser>
        <c:ser>
          <c:idx val="3"/>
          <c:order val="3"/>
          <c:tx>
            <c:strRef>
              <c:f>'Sez. Speciale 2'!$K$40</c:f>
              <c:strCache>
                <c:ptCount val="1"/>
                <c:pt idx="0">
                  <c:v>PAGAMENTI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'Sez. Speciale 2'!$G$41:$G$42</c:f>
              <c:strCache>
                <c:ptCount val="2"/>
                <c:pt idx="0">
                  <c:v>SEZIONE SPECIALE 1</c:v>
                </c:pt>
                <c:pt idx="1">
                  <c:v>SEZIONE SPECIALE 2</c:v>
                </c:pt>
              </c:strCache>
            </c:strRef>
          </c:cat>
          <c:val>
            <c:numRef>
              <c:f>'Sez. Speciale 2'!$K$41:$K$42</c:f>
              <c:numCache>
                <c:formatCode>#,##0.00</c:formatCode>
                <c:ptCount val="2"/>
                <c:pt idx="0">
                  <c:v>499821364.10000002</c:v>
                </c:pt>
                <c:pt idx="1">
                  <c:v>627504.47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CF73-46EA-B6B1-2C17D20AAA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3119104"/>
        <c:axId val="154885440"/>
      </c:barChart>
      <c:catAx>
        <c:axId val="203119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54885440"/>
        <c:crosses val="autoZero"/>
        <c:auto val="1"/>
        <c:lblAlgn val="ctr"/>
        <c:lblOffset val="100"/>
        <c:noMultiLvlLbl val="0"/>
      </c:catAx>
      <c:valAx>
        <c:axId val="154885440"/>
        <c:scaling>
          <c:orientation val="minMax"/>
        </c:scaling>
        <c:delete val="1"/>
        <c:axPos val="l"/>
        <c:numFmt formatCode="#,##0.00" sourceLinked="1"/>
        <c:majorTickMark val="none"/>
        <c:minorTickMark val="none"/>
        <c:tickLblPos val="nextTo"/>
        <c:crossAx val="203119104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'Sez. Speciale 2'!$E$50</c:f>
              <c:strCache>
                <c:ptCount val="1"/>
                <c:pt idx="0">
                  <c:v>Risorsa FSC assegnata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0A27-478E-A603-C55874BDDF7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0A27-478E-A603-C55874BDDF7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0A27-478E-A603-C55874BDDF7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0A27-478E-A603-C55874BDDF7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0A27-478E-A603-C55874BDDF7D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0A27-478E-A603-C55874BDDF7D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0A27-478E-A603-C55874BDDF7D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0A27-478E-A603-C55874BDDF7D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0A27-478E-A603-C55874BDDF7D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3-0A27-478E-A603-C55874BDDF7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'Sez. Speciale 2'!$D$51:$D$60</c:f>
              <c:strCache>
                <c:ptCount val="10"/>
                <c:pt idx="0">
                  <c:v>03-COMPETITIVITÀ IMPRESE</c:v>
                </c:pt>
                <c:pt idx="1">
                  <c:v>04-ENERGIA</c:v>
                </c:pt>
                <c:pt idx="2">
                  <c:v>05-AMBIENTE E RISORSE NATURALI</c:v>
                </c:pt>
                <c:pt idx="3">
                  <c:v>06-CULTURA</c:v>
                </c:pt>
                <c:pt idx="4">
                  <c:v>07-TRASPORTI E MOBILITÀ</c:v>
                </c:pt>
                <c:pt idx="5">
                  <c:v>08-RIQUALIFICAZIONE URBANA</c:v>
                </c:pt>
                <c:pt idx="6">
                  <c:v>09-LAVORO E OCCUPABILITÀ</c:v>
                </c:pt>
                <c:pt idx="7">
                  <c:v>10-SOCIALE E SALUTE</c:v>
                </c:pt>
                <c:pt idx="8">
                  <c:v>11-ISTRUZIONE E FORMAZIONE</c:v>
                </c:pt>
                <c:pt idx="9">
                  <c:v>12-CAPACITÀ AMMINISTRATIVA</c:v>
                </c:pt>
              </c:strCache>
            </c:strRef>
          </c:cat>
          <c:val>
            <c:numRef>
              <c:f>'Sez. Speciale 2'!$E$51:$E$60</c:f>
              <c:numCache>
                <c:formatCode>#,##0.00</c:formatCode>
                <c:ptCount val="10"/>
                <c:pt idx="0">
                  <c:v>45262199.68</c:v>
                </c:pt>
                <c:pt idx="1">
                  <c:v>18455478.809999999</c:v>
                </c:pt>
                <c:pt idx="2">
                  <c:v>134112784.16</c:v>
                </c:pt>
                <c:pt idx="3">
                  <c:v>2500000</c:v>
                </c:pt>
                <c:pt idx="4">
                  <c:v>51694897.200000003</c:v>
                </c:pt>
                <c:pt idx="5">
                  <c:v>28141499.75</c:v>
                </c:pt>
                <c:pt idx="6">
                  <c:v>1221433.82</c:v>
                </c:pt>
                <c:pt idx="7">
                  <c:v>44782086.57</c:v>
                </c:pt>
                <c:pt idx="8">
                  <c:v>8742673.7100000009</c:v>
                </c:pt>
                <c:pt idx="9">
                  <c:v>8459325.9199999999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4-0A27-478E-A603-C55874BDDF7D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BB798A3-B08F-4E29-9F9C-0386D0589936}" type="doc">
      <dgm:prSet loTypeId="urn:microsoft.com/office/officeart/2009/3/layout/PlusandMinus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D76425B2-E8EE-4A55-9927-4F7872BEDACF}">
      <dgm:prSet phldrT="[Testo]" custT="1"/>
      <dgm:spPr/>
      <dgm:t>
        <a:bodyPr/>
        <a:lstStyle/>
        <a:p>
          <a:r>
            <a:rPr lang="it-IT" sz="3200" dirty="0"/>
            <a:t>Area tematica 03. Competitività imprese</a:t>
          </a:r>
        </a:p>
      </dgm:t>
    </dgm:pt>
    <dgm:pt modelId="{BA304114-53D4-4E64-B21E-A76A7D2F4A50}" type="parTrans" cxnId="{ADB82A15-2D6B-450E-85D1-97D9E1677D38}">
      <dgm:prSet/>
      <dgm:spPr/>
      <dgm:t>
        <a:bodyPr/>
        <a:lstStyle/>
        <a:p>
          <a:endParaRPr lang="it-IT"/>
        </a:p>
      </dgm:t>
    </dgm:pt>
    <dgm:pt modelId="{EAB8A57C-FA4C-4876-A4B1-D9B1450410BD}" type="sibTrans" cxnId="{ADB82A15-2D6B-450E-85D1-97D9E1677D38}">
      <dgm:prSet/>
      <dgm:spPr/>
      <dgm:t>
        <a:bodyPr/>
        <a:lstStyle/>
        <a:p>
          <a:endParaRPr lang="it-IT"/>
        </a:p>
      </dgm:t>
    </dgm:pt>
    <dgm:pt modelId="{1F9CAC87-6C01-4210-9942-2ECF979E6F05}">
      <dgm:prSet phldrT="[Testo]" custT="1"/>
      <dgm:spPr/>
      <dgm:t>
        <a:bodyPr/>
        <a:lstStyle/>
        <a:p>
          <a:r>
            <a:rPr lang="it-IT" sz="3200" dirty="0"/>
            <a:t>Area tematica 06. Cultura</a:t>
          </a:r>
        </a:p>
      </dgm:t>
    </dgm:pt>
    <dgm:pt modelId="{0A7B86D8-D8FE-4666-A2D0-EA60685DD8AC}" type="parTrans" cxnId="{9740F0F0-AFCA-4C43-87FB-F664998995DE}">
      <dgm:prSet/>
      <dgm:spPr/>
      <dgm:t>
        <a:bodyPr/>
        <a:lstStyle/>
        <a:p>
          <a:endParaRPr lang="it-IT"/>
        </a:p>
      </dgm:t>
    </dgm:pt>
    <dgm:pt modelId="{C8E86E9C-80C0-49F1-A3DA-485ECCD1676F}" type="sibTrans" cxnId="{9740F0F0-AFCA-4C43-87FB-F664998995DE}">
      <dgm:prSet/>
      <dgm:spPr/>
      <dgm:t>
        <a:bodyPr/>
        <a:lstStyle/>
        <a:p>
          <a:endParaRPr lang="it-IT"/>
        </a:p>
      </dgm:t>
    </dgm:pt>
    <dgm:pt modelId="{08B2E8B8-1485-4567-9948-02302137C900}" type="pres">
      <dgm:prSet presAssocID="{BBB798A3-B08F-4E29-9F9C-0386D0589936}" presName="Name0" presStyleCnt="0">
        <dgm:presLayoutVars>
          <dgm:chMax val="2"/>
          <dgm:chPref val="2"/>
          <dgm:dir/>
          <dgm:animOne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0A789E82-F0A0-45A7-A247-7EC8F41BF599}" type="pres">
      <dgm:prSet presAssocID="{BBB798A3-B08F-4E29-9F9C-0386D0589936}" presName="Background" presStyleLbl="bgImgPlace1" presStyleIdx="0" presStyleCnt="1" custScaleY="44467" custLinFactNeighborX="-557" custLinFactNeighborY="-19568"/>
      <dgm:spPr/>
    </dgm:pt>
    <dgm:pt modelId="{0B4C4989-B596-4113-885B-6FA009D35D63}" type="pres">
      <dgm:prSet presAssocID="{BBB798A3-B08F-4E29-9F9C-0386D0589936}" presName="ParentText1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254512F-C5E0-463A-A7A9-C8525C9E515D}" type="pres">
      <dgm:prSet presAssocID="{BBB798A3-B08F-4E29-9F9C-0386D0589936}" presName="ParentText2" presStyleLbl="revTx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37EFAE0-5989-4936-9C7E-EF36A37AA4F9}" type="pres">
      <dgm:prSet presAssocID="{BBB798A3-B08F-4E29-9F9C-0386D0589936}" presName="Plus" presStyleLbl="alignNode1" presStyleIdx="0" presStyleCnt="2"/>
      <dgm:spPr/>
    </dgm:pt>
    <dgm:pt modelId="{39D36921-0522-4032-8D72-3B0D9C91B6A2}" type="pres">
      <dgm:prSet presAssocID="{BBB798A3-B08F-4E29-9F9C-0386D0589936}" presName="Minus" presStyleLbl="alignNode1" presStyleIdx="1" presStyleCnt="2"/>
      <dgm:spPr/>
    </dgm:pt>
    <dgm:pt modelId="{89463B77-0DE7-4024-89C9-E99C0139C772}" type="pres">
      <dgm:prSet presAssocID="{BBB798A3-B08F-4E29-9F9C-0386D0589936}" presName="Divider" presStyleLbl="parChTrans1D1" presStyleIdx="0" presStyleCnt="1" custScaleX="2000000" custScaleY="82797" custLinFactX="-7200000" custLinFactNeighborX="-7222980" custLinFactNeighborY="-30261"/>
      <dgm:spPr/>
    </dgm:pt>
  </dgm:ptLst>
  <dgm:cxnLst>
    <dgm:cxn modelId="{9740F0F0-AFCA-4C43-87FB-F664998995DE}" srcId="{BBB798A3-B08F-4E29-9F9C-0386D0589936}" destId="{1F9CAC87-6C01-4210-9942-2ECF979E6F05}" srcOrd="1" destOrd="0" parTransId="{0A7B86D8-D8FE-4666-A2D0-EA60685DD8AC}" sibTransId="{C8E86E9C-80C0-49F1-A3DA-485ECCD1676F}"/>
    <dgm:cxn modelId="{ADB82A15-2D6B-450E-85D1-97D9E1677D38}" srcId="{BBB798A3-B08F-4E29-9F9C-0386D0589936}" destId="{D76425B2-E8EE-4A55-9927-4F7872BEDACF}" srcOrd="0" destOrd="0" parTransId="{BA304114-53D4-4E64-B21E-A76A7D2F4A50}" sibTransId="{EAB8A57C-FA4C-4876-A4B1-D9B1450410BD}"/>
    <dgm:cxn modelId="{60C0C80F-750B-45F6-9D6F-62E205094850}" type="presOf" srcId="{1F9CAC87-6C01-4210-9942-2ECF979E6F05}" destId="{5254512F-C5E0-463A-A7A9-C8525C9E515D}" srcOrd="0" destOrd="0" presId="urn:microsoft.com/office/officeart/2009/3/layout/PlusandMinus"/>
    <dgm:cxn modelId="{AA9CB300-6B26-477A-9768-CCEF8AFEEDD3}" type="presOf" srcId="{D76425B2-E8EE-4A55-9927-4F7872BEDACF}" destId="{0B4C4989-B596-4113-885B-6FA009D35D63}" srcOrd="0" destOrd="0" presId="urn:microsoft.com/office/officeart/2009/3/layout/PlusandMinus"/>
    <dgm:cxn modelId="{8C90B565-9EAA-45BD-83AA-D16043B33DD2}" type="presOf" srcId="{BBB798A3-B08F-4E29-9F9C-0386D0589936}" destId="{08B2E8B8-1485-4567-9948-02302137C900}" srcOrd="0" destOrd="0" presId="urn:microsoft.com/office/officeart/2009/3/layout/PlusandMinus"/>
    <dgm:cxn modelId="{57CB9781-AFCF-411E-B2FA-30C071ABA2C2}" type="presParOf" srcId="{08B2E8B8-1485-4567-9948-02302137C900}" destId="{0A789E82-F0A0-45A7-A247-7EC8F41BF599}" srcOrd="0" destOrd="0" presId="urn:microsoft.com/office/officeart/2009/3/layout/PlusandMinus"/>
    <dgm:cxn modelId="{5D5054DB-CDFC-4140-A1BA-EEBD901A5E11}" type="presParOf" srcId="{08B2E8B8-1485-4567-9948-02302137C900}" destId="{0B4C4989-B596-4113-885B-6FA009D35D63}" srcOrd="1" destOrd="0" presId="urn:microsoft.com/office/officeart/2009/3/layout/PlusandMinus"/>
    <dgm:cxn modelId="{318DCEF3-533B-4865-B625-90FE4001A0DE}" type="presParOf" srcId="{08B2E8B8-1485-4567-9948-02302137C900}" destId="{5254512F-C5E0-463A-A7A9-C8525C9E515D}" srcOrd="2" destOrd="0" presId="urn:microsoft.com/office/officeart/2009/3/layout/PlusandMinus"/>
    <dgm:cxn modelId="{84421AA7-5A66-400E-93AE-32941CCE4514}" type="presParOf" srcId="{08B2E8B8-1485-4567-9948-02302137C900}" destId="{D37EFAE0-5989-4936-9C7E-EF36A37AA4F9}" srcOrd="3" destOrd="0" presId="urn:microsoft.com/office/officeart/2009/3/layout/PlusandMinus"/>
    <dgm:cxn modelId="{4D2A3187-DF2E-41B4-9FEC-DFC23761A043}" type="presParOf" srcId="{08B2E8B8-1485-4567-9948-02302137C900}" destId="{39D36921-0522-4032-8D72-3B0D9C91B6A2}" srcOrd="4" destOrd="0" presId="urn:microsoft.com/office/officeart/2009/3/layout/PlusandMinus"/>
    <dgm:cxn modelId="{2CADE573-80A0-4569-8063-2C40184338C9}" type="presParOf" srcId="{08B2E8B8-1485-4567-9948-02302137C900}" destId="{89463B77-0DE7-4024-89C9-E99C0139C772}" srcOrd="5" destOrd="0" presId="urn:microsoft.com/office/officeart/2009/3/layout/PlusandMinu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789E82-F0A0-45A7-A247-7EC8F41BF599}">
      <dsp:nvSpPr>
        <dsp:cNvPr id="0" name=""/>
        <dsp:cNvSpPr/>
      </dsp:nvSpPr>
      <dsp:spPr>
        <a:xfrm>
          <a:off x="692132" y="1597750"/>
          <a:ext cx="7071360" cy="1625017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4C4989-B596-4113-885B-6FA009D35D63}">
      <dsp:nvSpPr>
        <dsp:cNvPr id="0" name=""/>
        <dsp:cNvSpPr/>
      </dsp:nvSpPr>
      <dsp:spPr>
        <a:xfrm>
          <a:off x="942848" y="1725532"/>
          <a:ext cx="3283712" cy="31263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200" kern="1200" dirty="0"/>
            <a:t>Area tematica 03. Competitività imprese</a:t>
          </a:r>
        </a:p>
      </dsp:txBody>
      <dsp:txXfrm>
        <a:off x="942848" y="1725532"/>
        <a:ext cx="3283712" cy="3126325"/>
      </dsp:txXfrm>
    </dsp:sp>
    <dsp:sp modelId="{5254512F-C5E0-463A-A7A9-C8525C9E515D}">
      <dsp:nvSpPr>
        <dsp:cNvPr id="0" name=""/>
        <dsp:cNvSpPr/>
      </dsp:nvSpPr>
      <dsp:spPr>
        <a:xfrm>
          <a:off x="4299712" y="1725532"/>
          <a:ext cx="3283712" cy="31263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200" kern="1200" dirty="0"/>
            <a:t>Area tematica 06. Cultura</a:t>
          </a:r>
        </a:p>
      </dsp:txBody>
      <dsp:txXfrm>
        <a:off x="4299712" y="1725532"/>
        <a:ext cx="3283712" cy="3126325"/>
      </dsp:txXfrm>
    </dsp:sp>
    <dsp:sp modelId="{D37EFAE0-5989-4936-9C7E-EF36A37AA4F9}">
      <dsp:nvSpPr>
        <dsp:cNvPr id="0" name=""/>
        <dsp:cNvSpPr/>
      </dsp:nvSpPr>
      <dsp:spPr>
        <a:xfrm>
          <a:off x="0" y="566809"/>
          <a:ext cx="1381760" cy="1381760"/>
        </a:xfrm>
        <a:prstGeom prst="plus">
          <a:avLst>
            <a:gd name="adj" fmla="val 328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D36921-0522-4032-8D72-3B0D9C91B6A2}">
      <dsp:nvSpPr>
        <dsp:cNvPr id="0" name=""/>
        <dsp:cNvSpPr/>
      </dsp:nvSpPr>
      <dsp:spPr>
        <a:xfrm>
          <a:off x="6827520" y="1063723"/>
          <a:ext cx="1300480" cy="4456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463B77-0DE7-4024-89C9-E99C0139C772}">
      <dsp:nvSpPr>
        <dsp:cNvPr id="0" name=""/>
        <dsp:cNvSpPr/>
      </dsp:nvSpPr>
      <dsp:spPr>
        <a:xfrm>
          <a:off x="4142248" y="1085477"/>
          <a:ext cx="16256" cy="2472269"/>
        </a:xfrm>
        <a:prstGeom prst="line">
          <a:avLst/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PlusandMinus">
  <dgm:title val=""/>
  <dgm:desc val=""/>
  <dgm:catLst>
    <dgm:cat type="relationship" pri="36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2"/>
      <dgm:chPref val="2"/>
      <dgm:dir/>
      <dgm:animOne/>
      <dgm:resizeHandles val="exact"/>
    </dgm:varLst>
    <dgm:alg type="composite">
      <dgm:param type="ar" val="1.8238"/>
    </dgm:alg>
    <dgm:shape xmlns:r="http://schemas.openxmlformats.org/officeDocument/2006/relationships" r:blip="">
      <dgm:adjLst/>
    </dgm:shape>
    <dgm:choose name="Name1">
      <dgm:if name="Name2" func="var" arg="dir" op="equ" val="norm">
        <dgm:constrLst>
          <dgm:constr type="primFontSz" for="des" ptType="node" op="equ" val="65"/>
          <dgm:constr type="l" for="ch" forName="Background" refType="w" fact="0.09"/>
          <dgm:constr type="t" for="ch" forName="Background" refType="h" fact="0.1641"/>
          <dgm:constr type="w" for="ch" forName="Background" refType="w" fact="0.87"/>
          <dgm:constr type="h" for="ch" forName="Background" refType="h" fact="0.82"/>
          <dgm:constr type="l" for="ch" forName="ParentText1" refType="w" fact="0.116"/>
          <dgm:constr type="t" for="ch" forName="ParentText1" refType="h" fact="0.26"/>
          <dgm:constr type="w" for="ch" forName="ParentText1" refType="w" fact="0.404"/>
          <dgm:constr type="h" for="ch" forName="ParentText1" refType="h" fact="0.7015"/>
          <dgm:constr type="l" for="ch" forName="ParentText2" refType="w" fact="0.529"/>
          <dgm:constr type="t" for="ch" forName="ParentText2" refType="h" fact="0.26"/>
          <dgm:constr type="w" for="ch" forName="ParentText2" refType="w" fact="0.404"/>
          <dgm:constr type="h" for="ch" forName="ParentText2" refType="h" fact="0.7015"/>
          <dgm:constr type="l" for="ch" forName="Plus" refType="w" fact="0"/>
          <dgm:constr type="t" for="ch" forName="Plus" refType="h" fact="0"/>
          <dgm:constr type="w" for="ch" forName="Plus" refType="w" fact="0.17"/>
          <dgm:constr type="h" for="ch" forName="Plus" refType="w" refFor="ch" refForName="Plus"/>
          <dgm:constr type="l" for="ch" forName="Minus" refType="w" fact="0.84"/>
          <dgm:constr type="t" for="ch" forName="Minus" refType="h" fact="0.1115"/>
          <dgm:constr type="w" for="ch" forName="Minus" refType="w" fact="0.16"/>
          <dgm:constr type="h" for="ch" forName="Minus" refType="h" fact="0.1"/>
          <dgm:constr type="l" for="ch" forName="Divider" refType="w" fact="0.525"/>
          <dgm:constr type="t" for="ch" forName="Divider" refType="h" fact="0.2615"/>
          <dgm:constr type="w" for="ch" forName="Divider" refType="w" fact="0.0001"/>
          <dgm:constr type="h" for="ch" forName="Divider" refType="h" fact="0.67"/>
        </dgm:constrLst>
      </dgm:if>
      <dgm:else name="Name3">
        <dgm:constrLst>
          <dgm:constr type="primFontSz" for="des" ptType="node" op="equ" val="65"/>
          <dgm:constr type="r" for="ch" forName="Background" refType="w" fact="-0.09"/>
          <dgm:constr type="t" for="ch" forName="Background" refType="h" fact="0.1641"/>
          <dgm:constr type="w" for="ch" forName="Background" refType="w" fact="0.87"/>
          <dgm:constr type="h" for="ch" forName="Background" refType="h" fact="0.82"/>
          <dgm:constr type="r" for="ch" forName="ParentText1" refType="w" fact="-0.116"/>
          <dgm:constr type="t" for="ch" forName="ParentText1" refType="h" fact="0.26"/>
          <dgm:constr type="w" for="ch" forName="ParentText1" refType="w" fact="0.404"/>
          <dgm:constr type="h" for="ch" forName="ParentText1" refType="h" fact="0.7015"/>
          <dgm:constr type="r" for="ch" forName="ParentText2" refType="w" fact="-0.529"/>
          <dgm:constr type="t" for="ch" forName="ParentText2" refType="h" fact="0.26"/>
          <dgm:constr type="w" for="ch" forName="ParentText2" refType="w" fact="0.404"/>
          <dgm:constr type="h" for="ch" forName="ParentText2" refType="h" fact="0.7015"/>
          <dgm:constr type="r" for="ch" forName="Plus" refType="w" fact="0"/>
          <dgm:constr type="t" for="ch" forName="Plus" refType="h" fact="0"/>
          <dgm:constr type="w" for="ch" forName="Plus" refType="w" fact="0.17"/>
          <dgm:constr type="h" for="ch" forName="Plus" refType="w" refFor="ch" refForName="Plus"/>
          <dgm:constr type="r" for="ch" forName="Minus" refType="w" fact="-0.84"/>
          <dgm:constr type="t" for="ch" forName="Minus" refType="h" fact="0.1115"/>
          <dgm:constr type="w" for="ch" forName="Minus" refType="w" fact="0.16"/>
          <dgm:constr type="h" for="ch" forName="Minus" refType="h" fact="0.1"/>
          <dgm:constr type="r" for="ch" forName="Divider" refType="w" fact="-0.525"/>
          <dgm:constr type="t" for="ch" forName="Divider" refType="h" fact="0.2615"/>
          <dgm:constr type="w" for="ch" forName="Divider" refType="w" fact="0.0001"/>
          <dgm:constr type="h" for="ch" forName="Divider" refType="h" fact="0.67"/>
        </dgm:constrLst>
      </dgm:else>
    </dgm:choose>
    <dgm:layoutNode name="Background" styleLbl="bgImgPlace1">
      <dgm:alg type="sp"/>
      <dgm:shape xmlns:r="http://schemas.openxmlformats.org/officeDocument/2006/relationships" type="rect" r:blip="">
        <dgm:adjLst/>
      </dgm:shape>
      <dgm:presOf/>
    </dgm:layoutNode>
    <dgm:layoutNode name="ParentText1" styleLbl="revTx">
      <dgm:varLst>
        <dgm:chMax val="0"/>
        <dgm:chPref val="0"/>
        <dgm:bulletEnabled val="1"/>
      </dgm:varLst>
      <dgm:alg type="tx">
        <dgm:param type="parTxLTRAlign" val="l"/>
        <dgm:param type="txAnchorVert" val="t"/>
      </dgm:alg>
      <dgm:shape xmlns:r="http://schemas.openxmlformats.org/officeDocument/2006/relationships" type="rect" r:blip="">
        <dgm:adjLst/>
      </dgm:shape>
      <dgm:presOf axis="ch desOrSelf" ptType="node node" st="1 1" cnt="1 0"/>
      <dgm:constrLst>
        <dgm:constr type="lMarg" refType="primFontSz" fact="0.15"/>
        <dgm:constr type="rMarg" refType="primFontSz" fact="0.15"/>
        <dgm:constr type="tMarg" refType="primFontSz" fact="0.15"/>
        <dgm:constr type="bMarg" refType="primFontSz" fact="0.15"/>
      </dgm:constrLst>
      <dgm:ruleLst>
        <dgm:rule type="primFontSz" val="5" fact="NaN" max="NaN"/>
      </dgm:ruleLst>
    </dgm:layoutNode>
    <dgm:layoutNode name="ParentText2" styleLbl="revTx">
      <dgm:varLst>
        <dgm:chMax val="0"/>
        <dgm:chPref val="0"/>
        <dgm:bulletEnabled val="1"/>
      </dgm:varLst>
      <dgm:alg type="tx">
        <dgm:param type="parTxLTRAlign" val="l"/>
        <dgm:param type="txAnchorVert" val="t"/>
      </dgm:alg>
      <dgm:shape xmlns:r="http://schemas.openxmlformats.org/officeDocument/2006/relationships" type="rect" r:blip="">
        <dgm:adjLst/>
      </dgm:shape>
      <dgm:presOf axis="ch desOrSelf" ptType="node node" st="2 1" cnt="1 0"/>
      <dgm:constrLst>
        <dgm:constr type="lMarg" refType="primFontSz" fact="0.15"/>
        <dgm:constr type="rMarg" refType="primFontSz" fact="0.15"/>
        <dgm:constr type="tMarg" refType="primFontSz" fact="0.15"/>
        <dgm:constr type="bMarg" refType="primFontSz" fact="0.15"/>
      </dgm:constrLst>
      <dgm:ruleLst>
        <dgm:rule type="primFontSz" val="5" fact="NaN" max="NaN"/>
      </dgm:ruleLst>
    </dgm:layoutNode>
    <dgm:layoutNode name="Plus" styleLbl="alignNode1">
      <dgm:alg type="sp"/>
      <dgm:shape xmlns:r="http://schemas.openxmlformats.org/officeDocument/2006/relationships" type="plus" r:blip="">
        <dgm:adjLst>
          <dgm:adj idx="1" val="0.3281"/>
        </dgm:adjLst>
      </dgm:shape>
      <dgm:presOf/>
    </dgm:layoutNode>
    <dgm:layoutNode name="Minus" styleLbl="alignNode1">
      <dgm:alg type="sp"/>
      <dgm:shape xmlns:r="http://schemas.openxmlformats.org/officeDocument/2006/relationships" type="rect" r:blip="">
        <dgm:adjLst/>
      </dgm:shape>
      <dgm:presOf/>
    </dgm:layoutNode>
    <dgm:layoutNode name="Divider" styleLbl="parChTrans1D1">
      <dgm:alg type="sp"/>
      <dgm:shape xmlns:r="http://schemas.openxmlformats.org/officeDocument/2006/relationships" type="line" r:blip="">
        <dgm:adjLst/>
      </dgm:shape>
      <dgm:presOf/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C5ACE0-1226-4D72-A8C8-5ED201D4F2BF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E72C21-7605-4D72-B89B-008DE2A5DF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191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E72C21-7605-4D72-B89B-008DE2A5DFB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5096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E72C21-7605-4D72-B89B-008DE2A5DFBF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3208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E72C21-7605-4D72-B89B-008DE2A5DFB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5096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E72C21-7605-4D72-B89B-008DE2A5DFB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5096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E72C21-7605-4D72-B89B-008DE2A5DFB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5096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E72C21-7605-4D72-B89B-008DE2A5DFB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6799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E72C21-7605-4D72-B89B-008DE2A5DFB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6799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E72C21-7605-4D72-B89B-008DE2A5DFBF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5096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E72C21-7605-4D72-B89B-008DE2A5DFBF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6799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E72C21-7605-4D72-B89B-008DE2A5DFBF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623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3D33AEB-E6FB-60F7-303D-97B7C22F73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5AD979D-4E69-07A5-62FF-735232C364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B06BB33-38D0-C151-D172-975B6E0B4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4F216-CB93-4BDC-8C9D-EFD0498A76BB}" type="datetime1">
              <a:rPr lang="en-GB" smtClean="0"/>
              <a:t>03/10/2024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F05E2D6-6482-F104-5D9E-98A9049F4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A27CB62-3CE1-A281-1BC8-C284C56F7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852F-DF76-4043-932C-086224B55F00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7467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85D2DBA-3B5C-D07B-D109-8BDB272A8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2A048DB-FAC0-D013-B70E-356CE8D895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70BD2EE-3591-649B-607C-7B0C72DE1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1BF24-ACDC-4476-8910-F94A5A923F76}" type="datetime1">
              <a:rPr lang="en-GB" smtClean="0"/>
              <a:t>03/10/2024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4A8458E-424C-95B7-C2EF-1886A70FE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DAD38FF-4FF6-7A4F-F4CD-8EC044E54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852F-DF76-4043-932C-086224B55F00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4335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8E3A38B7-33F3-69BD-CFB7-ADD1985723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F327E4A-BF9D-92AF-C80A-2247268413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58034AA-56D5-852E-279D-7AABEF998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93EF-D16D-4DFB-8BBD-B7E529A8D0BF}" type="datetime1">
              <a:rPr lang="en-GB" smtClean="0"/>
              <a:t>03/10/2024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45C141F-B51D-0279-8448-CA9ADE852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F20E859-3823-C136-44DA-4FC747C91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852F-DF76-4043-932C-086224B55F00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9846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D765923-8F26-17CE-17B2-112980139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2" y="728663"/>
            <a:ext cx="11522075" cy="519458"/>
          </a:xfrm>
        </p:spPr>
        <p:txBody>
          <a:bodyPr>
            <a:noAutofit/>
          </a:bodyPr>
          <a:lstStyle>
            <a:lvl1pPr>
              <a:defRPr sz="28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D58221F-0850-8BE9-A595-DAAAC15947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C095A4E-EF04-C54D-6F63-23FFA8666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DABBB-4AAE-488E-9DDA-105F6E76ECAD}" type="datetime1">
              <a:rPr lang="en-GB" smtClean="0"/>
              <a:t>03/10/2024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7CC9FC6-953A-1510-B8EC-DCE0561FC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13107D0E-808E-B549-960D-C2D1F38D2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21239" y="6530676"/>
            <a:ext cx="2743200" cy="333375"/>
          </a:xfrm>
        </p:spPr>
        <p:txBody>
          <a:bodyPr/>
          <a:lstStyle/>
          <a:p>
            <a:fld id="{AA75852F-DF76-4043-932C-086224B55F00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0538101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459" userDrawn="1">
          <p15:clr>
            <a:srgbClr val="FBAE40"/>
          </p15:clr>
        </p15:guide>
        <p15:guide id="2" pos="211" userDrawn="1">
          <p15:clr>
            <a:srgbClr val="FBAE40"/>
          </p15:clr>
        </p15:guide>
        <p15:guide id="3" pos="7469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91FE888-961C-B717-62A9-1ADAB8B90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D8F2C39-C4BC-DA12-5E49-DD81CDE6C4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F2C0344-BAC3-FA75-E612-B74A3E7E9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CDA2F-E9EA-41BC-93BB-EA1F5E448623}" type="datetime1">
              <a:rPr lang="en-GB" smtClean="0"/>
              <a:t>03/10/2024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635B25B-BBF8-531D-FF5B-DB0480E92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5CA8B69-83EF-0A03-EFB3-D8431DAF3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852F-DF76-4043-932C-086224B55F00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211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BD5553-94B1-3E97-B8C0-10A9386A7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64F03E2-8D7C-29D8-2DF2-9D90F9BC66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AAEA641-BB1F-D2E2-D8B6-794D8B7D02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B4CF1DA-C3A4-8034-7F2F-2E6B10E6A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EDEA8-1CAF-4DEC-ADF0-762C37086B6C}" type="datetime1">
              <a:rPr lang="en-GB" smtClean="0"/>
              <a:t>03/10/2024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3B27DCA-4C9E-1781-8404-706B3E852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C173A0D-5077-D6C1-EA86-49A83038F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852F-DF76-4043-932C-086224B55F00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3632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2C95C1F-13C7-FF71-BE56-85491BF0B7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D7FDA09-CCB3-A8BC-AEE3-6F210D69B8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45DB3F0-9481-73B7-760A-33464A5291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61769D7E-1E19-AADE-F540-BD831C6FEF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41FB62F8-C932-0E74-5F9F-502B27AB5E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BD07BE59-A9C1-0669-5147-C87EB9417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FEEE7-9B01-439D-84A4-E33F46D1F26A}" type="datetime1">
              <a:rPr lang="en-GB" smtClean="0"/>
              <a:t>03/10/2024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9EEE93BB-5AA7-43C8-3223-E1D89329C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33B2079E-0C1F-2F07-6C93-947AB76DB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852F-DF76-4043-932C-086224B55F00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05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473D873-6A1A-310D-EB61-07BFA5264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FE59675B-1EFE-84D0-37AA-1057D4E7A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68927-6207-4A9F-A537-DD8448E6B8C2}" type="datetime1">
              <a:rPr lang="en-GB" smtClean="0"/>
              <a:t>03/10/2024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77CC8337-07F5-6D6D-870E-A91EC7B3F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DAF03F5-94BE-A4EE-443D-F4606C3A1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852F-DF76-4043-932C-086224B55F00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2734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9FF3E165-B4D0-B95B-8AF0-9DC9F092D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EC315-E018-4D57-9554-D57538AE5973}" type="datetime1">
              <a:rPr lang="en-GB" smtClean="0"/>
              <a:t>03/10/2024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7075FB75-2EB1-A5D4-DA75-879CDF670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A021B86C-F19F-F498-76BC-D0EDEE307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852F-DF76-4043-932C-086224B55F00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2457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D92108F-FD67-A27F-5F9B-B429D837F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9C1110A-54DA-414C-0FE3-D128506BF1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9B75A41-C703-323F-C85A-EFFF2BA63D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83C931A-D538-B602-71AB-EF93F1909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CA807-3331-4CC1-A477-AA923966C592}" type="datetime1">
              <a:rPr lang="en-GB" smtClean="0"/>
              <a:t>03/10/2024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0B39913-F93B-213D-8133-F543CFAF2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9902651-E6EC-555B-134C-F997A72DC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852F-DF76-4043-932C-086224B55F00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0298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2B0DABC-1665-9847-11E0-EBC26D555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094EC9F9-97DA-6D6B-2F1C-3A3D171620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644E2B87-88F0-5186-E2B5-9CD7DE038D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F743141-4BEB-4CDC-8051-3BD8C554B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89F3A-9089-4F3F-AA62-7E32D521AAE5}" type="datetime1">
              <a:rPr lang="en-GB" smtClean="0"/>
              <a:t>03/10/2024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64755BE-8AFA-31AC-AEFD-FBF032531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60AF1EB-3485-AF39-E146-647E5A855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852F-DF76-4043-932C-086224B55F00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3499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F0539946-9E46-F9AB-92F9-C99436549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895391F-0B54-5B0B-7A3D-2BF7986F81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1B798A2-8D42-9BF5-C84E-1C094EC1CD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31D977-4F97-45F8-AC3E-0CE6258C215B}" type="datetime1">
              <a:rPr lang="en-GB" smtClean="0"/>
              <a:t>03/10/2024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BEB52E9-638B-1C85-92CB-A85C7C1740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F30ECB0-E531-20D2-9188-C8E9FF3208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5852F-DF76-4043-932C-086224B55F00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3192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1.xml"/><Relationship Id="rId4" Type="http://schemas.openxmlformats.org/officeDocument/2006/relationships/chart" Target="../charts/chart1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2720D830-8151-CCF5-95D2-66E4B4464B45}"/>
              </a:ext>
            </a:extLst>
          </p:cNvPr>
          <p:cNvSpPr txBox="1"/>
          <p:nvPr/>
        </p:nvSpPr>
        <p:spPr>
          <a:xfrm>
            <a:off x="334963" y="5687599"/>
            <a:ext cx="5553022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2400" b="1" dirty="0">
                <a:solidFill>
                  <a:srgbClr val="F49C10"/>
                </a:solidFill>
              </a:rPr>
              <a:t>Palermo</a:t>
            </a:r>
          </a:p>
          <a:p>
            <a:pPr algn="l"/>
            <a:r>
              <a:rPr lang="en-US" sz="2400" dirty="0">
                <a:solidFill>
                  <a:srgbClr val="005D9F"/>
                </a:solidFill>
              </a:rPr>
              <a:t>26/09/2024</a:t>
            </a:r>
            <a:endParaRPr lang="en-GB" sz="2400" dirty="0" err="1">
              <a:solidFill>
                <a:srgbClr val="005D9F"/>
              </a:solidFill>
            </a:endParaRP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xmlns="" id="{4AEDC855-F79C-AA49-A11D-A0A188C3E62C}"/>
              </a:ext>
            </a:extLst>
          </p:cNvPr>
          <p:cNvSpPr/>
          <p:nvPr/>
        </p:nvSpPr>
        <p:spPr>
          <a:xfrm>
            <a:off x="0" y="0"/>
            <a:ext cx="12192000" cy="1085088"/>
          </a:xfrm>
          <a:prstGeom prst="rect">
            <a:avLst/>
          </a:prstGeom>
          <a:solidFill>
            <a:srgbClr val="005D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012FDA6F-0A27-0130-ED8B-E2CB9B95BA1F}"/>
              </a:ext>
            </a:extLst>
          </p:cNvPr>
          <p:cNvSpPr txBox="1"/>
          <p:nvPr/>
        </p:nvSpPr>
        <p:spPr>
          <a:xfrm>
            <a:off x="334963" y="3645970"/>
            <a:ext cx="11076852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endParaRPr lang="en-US" sz="2800" dirty="0">
              <a:solidFill>
                <a:srgbClr val="005D9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TextBox 19">
            <a:extLst>
              <a:ext uri="{FF2B5EF4-FFF2-40B4-BE49-F238E27FC236}">
                <a16:creationId xmlns:a16="http://schemas.microsoft.com/office/drawing/2014/main" xmlns="" id="{4CC770A9-4D9A-1B45-A34A-F8417B576DDC}"/>
              </a:ext>
            </a:extLst>
          </p:cNvPr>
          <p:cNvSpPr txBox="1"/>
          <p:nvPr/>
        </p:nvSpPr>
        <p:spPr>
          <a:xfrm>
            <a:off x="334962" y="2349500"/>
            <a:ext cx="11522075" cy="16312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600" dirty="0" err="1">
                <a:solidFill>
                  <a:srgbClr val="7AA3E7"/>
                </a:solidFill>
              </a:rPr>
              <a:t>Comitato</a:t>
            </a:r>
            <a:r>
              <a:rPr lang="en-US" sz="3600" dirty="0">
                <a:solidFill>
                  <a:srgbClr val="7AA3E7"/>
                </a:solidFill>
              </a:rPr>
              <a:t> di </a:t>
            </a:r>
            <a:r>
              <a:rPr lang="en-US" sz="3600" dirty="0" err="1">
                <a:solidFill>
                  <a:srgbClr val="7AA3E7"/>
                </a:solidFill>
              </a:rPr>
              <a:t>Sorveglianza</a:t>
            </a:r>
            <a:endParaRPr lang="en-US" sz="3600" b="1" dirty="0">
              <a:solidFill>
                <a:schemeClr val="bg1"/>
              </a:solidFill>
            </a:endParaRPr>
          </a:p>
          <a:p>
            <a:pPr>
              <a:lnSpc>
                <a:spcPts val="4200"/>
              </a:lnSpc>
            </a:pPr>
            <a:r>
              <a:rPr lang="en-US" sz="3600" b="1" dirty="0">
                <a:solidFill>
                  <a:srgbClr val="164194"/>
                </a:solidFill>
              </a:rPr>
              <a:t>Piano Sviluppo e Coesione (PSC) </a:t>
            </a:r>
            <a:r>
              <a:rPr lang="en-US" sz="3600" b="1" dirty="0" err="1">
                <a:solidFill>
                  <a:srgbClr val="164194"/>
                </a:solidFill>
              </a:rPr>
              <a:t>della</a:t>
            </a:r>
            <a:r>
              <a:rPr lang="en-US" sz="3600" b="1" dirty="0">
                <a:solidFill>
                  <a:srgbClr val="164194"/>
                </a:solidFill>
              </a:rPr>
              <a:t> </a:t>
            </a:r>
            <a:r>
              <a:rPr lang="en-US" sz="3600" b="1" dirty="0" err="1">
                <a:solidFill>
                  <a:srgbClr val="164194"/>
                </a:solidFill>
              </a:rPr>
              <a:t>Regione</a:t>
            </a:r>
            <a:r>
              <a:rPr lang="en-US" sz="3600" b="1" dirty="0">
                <a:solidFill>
                  <a:srgbClr val="164194"/>
                </a:solidFill>
              </a:rPr>
              <a:t> Siciliana</a:t>
            </a:r>
          </a:p>
          <a:p>
            <a:endParaRPr lang="en-US" sz="3600" b="1" dirty="0">
              <a:solidFill>
                <a:srgbClr val="005D9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xmlns="" id="{E9679112-4F16-E048-81ED-DC8876E76E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7154" y="305562"/>
            <a:ext cx="4699805" cy="50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20757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03C247C-6A00-E130-313D-AD7A95FD965D}"/>
              </a:ext>
            </a:extLst>
          </p:cNvPr>
          <p:cNvSpPr txBox="1">
            <a:spLocks/>
          </p:cNvSpPr>
          <p:nvPr/>
        </p:nvSpPr>
        <p:spPr>
          <a:xfrm>
            <a:off x="-162011" y="1052975"/>
            <a:ext cx="12191999" cy="321691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ts val="2480"/>
              </a:lnSpc>
            </a:pPr>
            <a:r>
              <a:rPr lang="it-IT" sz="2400" dirty="0">
                <a:solidFill>
                  <a:srgbClr val="1641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   PSC Sezioni Speciali – Stato di attuazione (Dati SIL Caronte al 30/06/2024 validati RIO)</a:t>
            </a:r>
          </a:p>
        </p:txBody>
      </p:sp>
      <p:graphicFrame>
        <p:nvGraphicFramePr>
          <p:cNvPr id="3" name="Tabella 20">
            <a:extLst>
              <a:ext uri="{FF2B5EF4-FFF2-40B4-BE49-F238E27FC236}">
                <a16:creationId xmlns:a16="http://schemas.microsoft.com/office/drawing/2014/main" xmlns="" id="{07446A1C-731C-3730-D524-D026255BC6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4605620"/>
              </p:ext>
            </p:extLst>
          </p:nvPr>
        </p:nvGraphicFramePr>
        <p:xfrm>
          <a:off x="327561" y="1468934"/>
          <a:ext cx="11529477" cy="2000130"/>
        </p:xfrm>
        <a:graphic>
          <a:graphicData uri="http://schemas.openxmlformats.org/drawingml/2006/table">
            <a:tbl>
              <a:tblPr/>
              <a:tblGrid>
                <a:gridCol w="1864778">
                  <a:extLst>
                    <a:ext uri="{9D8B030D-6E8A-4147-A177-3AD203B41FA5}">
                      <a16:colId xmlns:a16="http://schemas.microsoft.com/office/drawing/2014/main" xmlns="" val="306514182"/>
                    </a:ext>
                  </a:extLst>
                </a:gridCol>
                <a:gridCol w="2087439">
                  <a:extLst>
                    <a:ext uri="{9D8B030D-6E8A-4147-A177-3AD203B41FA5}">
                      <a16:colId xmlns:a16="http://schemas.microsoft.com/office/drawing/2014/main" xmlns="" val="2106930263"/>
                    </a:ext>
                  </a:extLst>
                </a:gridCol>
                <a:gridCol w="2571556">
                  <a:extLst>
                    <a:ext uri="{9D8B030D-6E8A-4147-A177-3AD203B41FA5}">
                      <a16:colId xmlns:a16="http://schemas.microsoft.com/office/drawing/2014/main" xmlns="" val="2937350028"/>
                    </a:ext>
                  </a:extLst>
                </a:gridCol>
                <a:gridCol w="2571556">
                  <a:extLst>
                    <a:ext uri="{9D8B030D-6E8A-4147-A177-3AD203B41FA5}">
                      <a16:colId xmlns:a16="http://schemas.microsoft.com/office/drawing/2014/main" xmlns="" val="2883996680"/>
                    </a:ext>
                  </a:extLst>
                </a:gridCol>
                <a:gridCol w="2434148">
                  <a:extLst>
                    <a:ext uri="{9D8B030D-6E8A-4147-A177-3AD203B41FA5}">
                      <a16:colId xmlns:a16="http://schemas.microsoft.com/office/drawing/2014/main" xmlns="" val="1899739888"/>
                    </a:ext>
                  </a:extLst>
                </a:gridCol>
              </a:tblGrid>
              <a:tr h="736938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SEZIONE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419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DOTAZIONE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419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QUOTA AMMESSA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419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IMPEGNI</a:t>
                      </a:r>
                      <a:r>
                        <a:rPr lang="it-IT" sz="1400" b="1" i="0" u="none" strike="noStrike" baseline="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GIURIDICAMENTE VINCOLANTI</a:t>
                      </a:r>
                      <a:endParaRPr lang="it-IT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419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1" i="0" u="none" strike="noStrike" baseline="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PAGAMENTI</a:t>
                      </a:r>
                      <a:endParaRPr lang="it-IT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41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70391077"/>
                  </a:ext>
                </a:extLst>
              </a:tr>
              <a:tr h="505213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SEZIONE SPECIALE 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GB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942.612.369,90  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677.819.532,11</a:t>
                      </a:r>
                      <a:r>
                        <a:rPr lang="en-GB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 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594.340.412,54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499.821.364,10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11768315"/>
                  </a:ext>
                </a:extLst>
              </a:tr>
              <a:tr h="505213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SEZIONE SPECIALE 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GB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423.820.000,00  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83.480.057,75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6.889.865,78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627.504,47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3161450"/>
                  </a:ext>
                </a:extLst>
              </a:tr>
              <a:tr h="252766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1641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641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41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41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1.366.432.369,90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1641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641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41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41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761.299.589,86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1641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641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41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41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601.230.278,32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1641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641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41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41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500.448.868,57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1641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641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41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41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2486029"/>
                  </a:ext>
                </a:extLst>
              </a:tr>
            </a:tbl>
          </a:graphicData>
        </a:graphic>
      </p:graphicFrame>
      <p:graphicFrame>
        <p:nvGraphicFramePr>
          <p:cNvPr id="13" name="Grafico 12">
            <a:extLst>
              <a:ext uri="{FF2B5EF4-FFF2-40B4-BE49-F238E27FC236}">
                <a16:creationId xmlns:a16="http://schemas.microsoft.com/office/drawing/2014/main" xmlns="" id="{316FC134-A3EF-3DA0-8F7C-6490A013CDC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62396352"/>
              </p:ext>
            </p:extLst>
          </p:nvPr>
        </p:nvGraphicFramePr>
        <p:xfrm>
          <a:off x="327561" y="3657600"/>
          <a:ext cx="11529476" cy="30367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" name="Rettangolo 13">
            <a:extLst>
              <a:ext uri="{FF2B5EF4-FFF2-40B4-BE49-F238E27FC236}">
                <a16:creationId xmlns:a16="http://schemas.microsoft.com/office/drawing/2014/main" xmlns="" id="{887DC394-9EF8-6C1C-B077-1A105CBDB7EB}"/>
              </a:ext>
            </a:extLst>
          </p:cNvPr>
          <p:cNvSpPr/>
          <p:nvPr/>
        </p:nvSpPr>
        <p:spPr>
          <a:xfrm>
            <a:off x="0" y="0"/>
            <a:ext cx="12192000" cy="765175"/>
          </a:xfrm>
          <a:prstGeom prst="rect">
            <a:avLst/>
          </a:prstGeom>
          <a:solidFill>
            <a:srgbClr val="005D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5" name="Immagine 14">
            <a:extLst>
              <a:ext uri="{FF2B5EF4-FFF2-40B4-BE49-F238E27FC236}">
                <a16:creationId xmlns:a16="http://schemas.microsoft.com/office/drawing/2014/main" xmlns="" id="{7939550E-5287-7078-3E0C-1AAD8C3EFEF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4963" y="168528"/>
            <a:ext cx="4028405" cy="432000"/>
          </a:xfrm>
          <a:prstGeom prst="rect">
            <a:avLst/>
          </a:prstGeom>
        </p:spPr>
      </p:pic>
      <p:sp>
        <p:nvSpPr>
          <p:cNvPr id="16" name="Rettangolo 15">
            <a:extLst>
              <a:ext uri="{FF2B5EF4-FFF2-40B4-BE49-F238E27FC236}">
                <a16:creationId xmlns:a16="http://schemas.microsoft.com/office/drawing/2014/main" xmlns="" id="{3578F532-8215-DE38-1AA2-B5BBBECCC7D2}"/>
              </a:ext>
            </a:extLst>
          </p:cNvPr>
          <p:cNvSpPr/>
          <p:nvPr/>
        </p:nvSpPr>
        <p:spPr>
          <a:xfrm>
            <a:off x="11867976" y="6534000"/>
            <a:ext cx="324024" cy="324000"/>
          </a:xfrm>
          <a:prstGeom prst="rect">
            <a:avLst/>
          </a:prstGeom>
          <a:solidFill>
            <a:srgbClr val="F49C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CasellaDiTesto 44">
            <a:extLst>
              <a:ext uri="{FF2B5EF4-FFF2-40B4-BE49-F238E27FC236}">
                <a16:creationId xmlns:a16="http://schemas.microsoft.com/office/drawing/2014/main" xmlns="" id="{3576D56E-FAEF-68A5-6378-4158F99D1D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57037" y="6534000"/>
            <a:ext cx="324024" cy="24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fld id="{6930E9F3-8787-4FF4-A25F-AF6FBE2B4080}" type="slidenum">
              <a:rPr lang="it-IT" altLang="it-IT" sz="1100" b="1">
                <a:solidFill>
                  <a:schemeClr val="bg1"/>
                </a:solidFill>
              </a:rPr>
              <a:pPr algn="ctr"/>
              <a:t>10</a:t>
            </a:fld>
            <a:endParaRPr lang="it-IT" altLang="it-IT" sz="11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10852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1F59DCBC-CA01-3572-A9B5-2356DEB7ADCE}"/>
              </a:ext>
            </a:extLst>
          </p:cNvPr>
          <p:cNvSpPr txBox="1">
            <a:spLocks/>
          </p:cNvSpPr>
          <p:nvPr/>
        </p:nvSpPr>
        <p:spPr>
          <a:xfrm>
            <a:off x="26316" y="1205267"/>
            <a:ext cx="12191999" cy="641201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ts val="2480"/>
              </a:lnSpc>
            </a:pPr>
            <a:r>
              <a:rPr lang="it-IT" sz="2800" dirty="0">
                <a:solidFill>
                  <a:srgbClr val="1641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   	PSC – Stato di attuazione della Sezione Speciale 1</a:t>
            </a:r>
          </a:p>
          <a:p>
            <a:pPr algn="just">
              <a:lnSpc>
                <a:spcPts val="2480"/>
              </a:lnSpc>
            </a:pPr>
            <a:r>
              <a:rPr lang="it-IT" sz="2400" dirty="0">
                <a:solidFill>
                  <a:srgbClr val="1641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</a:p>
        </p:txBody>
      </p:sp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xmlns="" id="{448C5859-0548-063C-D5CC-D45779CE3B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3511395"/>
              </p:ext>
            </p:extLst>
          </p:nvPr>
        </p:nvGraphicFramePr>
        <p:xfrm>
          <a:off x="923040" y="2164465"/>
          <a:ext cx="10398552" cy="30825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9638">
                  <a:extLst>
                    <a:ext uri="{9D8B030D-6E8A-4147-A177-3AD203B41FA5}">
                      <a16:colId xmlns:a16="http://schemas.microsoft.com/office/drawing/2014/main" xmlns="" val="129766772"/>
                    </a:ext>
                  </a:extLst>
                </a:gridCol>
                <a:gridCol w="2599638">
                  <a:extLst>
                    <a:ext uri="{9D8B030D-6E8A-4147-A177-3AD203B41FA5}">
                      <a16:colId xmlns:a16="http://schemas.microsoft.com/office/drawing/2014/main" xmlns="" val="1714067169"/>
                    </a:ext>
                  </a:extLst>
                </a:gridCol>
                <a:gridCol w="2599638">
                  <a:extLst>
                    <a:ext uri="{9D8B030D-6E8A-4147-A177-3AD203B41FA5}">
                      <a16:colId xmlns:a16="http://schemas.microsoft.com/office/drawing/2014/main" xmlns="" val="43534291"/>
                    </a:ext>
                  </a:extLst>
                </a:gridCol>
                <a:gridCol w="2599638">
                  <a:extLst>
                    <a:ext uri="{9D8B030D-6E8A-4147-A177-3AD203B41FA5}">
                      <a16:colId xmlns:a16="http://schemas.microsoft.com/office/drawing/2014/main" xmlns="" val="3758946059"/>
                    </a:ext>
                  </a:extLst>
                </a:gridCol>
              </a:tblGrid>
              <a:tr h="461492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Area tematica</a:t>
                      </a:r>
                      <a:endParaRPr lang="it-IT" sz="14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it-IT" sz="14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Quota Ammessa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Impegni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Pagamenti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3098364124"/>
                  </a:ext>
                </a:extLst>
              </a:tr>
              <a:tr h="404281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03. COMPETITIVITÀ IMPRESA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426.117.064,05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384.542.871,04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328.463.219,38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3256602689"/>
                  </a:ext>
                </a:extLst>
              </a:tr>
              <a:tr h="404281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05. AMBIENTE E RISORSE NATURALI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54.670.000,00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54.081.679,57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37.657.631,54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2518437895"/>
                  </a:ext>
                </a:extLst>
              </a:tr>
              <a:tr h="404281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07. TRASPORTI E MOBILITÀ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11.692.071,14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9.159.081,24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8.331.545,16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231170639"/>
                  </a:ext>
                </a:extLst>
              </a:tr>
              <a:tr h="542456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08. RIQUALIFICAZIONE URBANA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45.985.566,92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7.201.950,69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2.842.953,07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972272671"/>
                  </a:ext>
                </a:extLst>
              </a:tr>
              <a:tr h="404281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10. SOCIALE E SALUTE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139.354.830,00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139.354.830,00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122.526.014,95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4232707608"/>
                  </a:ext>
                </a:extLst>
              </a:tr>
              <a:tr h="461492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Totale complessivo</a:t>
                      </a:r>
                    </a:p>
                  </a:txBody>
                  <a:tcPr marL="7620" marR="7620" marT="762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677.819.532,11</a:t>
                      </a:r>
                    </a:p>
                  </a:txBody>
                  <a:tcPr marL="7620" marR="7620" marT="762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594.340.412,54</a:t>
                      </a:r>
                    </a:p>
                  </a:txBody>
                  <a:tcPr marL="7620" marR="7620" marT="762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499.821.364,10</a:t>
                      </a:r>
                    </a:p>
                  </a:txBody>
                  <a:tcPr marL="7620" marR="7620" marT="7620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26613015"/>
                  </a:ext>
                </a:extLst>
              </a:tr>
            </a:tbl>
          </a:graphicData>
        </a:graphic>
      </p:graphicFrame>
      <p:sp>
        <p:nvSpPr>
          <p:cNvPr id="10" name="Rettangolo 9">
            <a:extLst>
              <a:ext uri="{FF2B5EF4-FFF2-40B4-BE49-F238E27FC236}">
                <a16:creationId xmlns:a16="http://schemas.microsoft.com/office/drawing/2014/main" xmlns="" id="{07EB71B3-C2B3-598F-467A-BE04F2A9C3DF}"/>
              </a:ext>
            </a:extLst>
          </p:cNvPr>
          <p:cNvSpPr/>
          <p:nvPr/>
        </p:nvSpPr>
        <p:spPr>
          <a:xfrm>
            <a:off x="-10939" y="0"/>
            <a:ext cx="12192000" cy="765175"/>
          </a:xfrm>
          <a:prstGeom prst="rect">
            <a:avLst/>
          </a:prstGeom>
          <a:solidFill>
            <a:srgbClr val="005D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xmlns="" id="{937592A3-DB7E-7D84-808B-B6C6D9E085D3}"/>
              </a:ext>
            </a:extLst>
          </p:cNvPr>
          <p:cNvSpPr/>
          <p:nvPr/>
        </p:nvSpPr>
        <p:spPr>
          <a:xfrm>
            <a:off x="11867976" y="6534000"/>
            <a:ext cx="324024" cy="324000"/>
          </a:xfrm>
          <a:prstGeom prst="rect">
            <a:avLst/>
          </a:prstGeom>
          <a:solidFill>
            <a:srgbClr val="F49C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CasellaDiTesto 44">
            <a:extLst>
              <a:ext uri="{FF2B5EF4-FFF2-40B4-BE49-F238E27FC236}">
                <a16:creationId xmlns:a16="http://schemas.microsoft.com/office/drawing/2014/main" xmlns="" id="{92D070A6-4720-F885-99C3-C929DB0007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57037" y="6534000"/>
            <a:ext cx="324024" cy="24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fld id="{6930E9F3-8787-4FF4-A25F-AF6FBE2B4080}" type="slidenum">
              <a:rPr lang="it-IT" altLang="it-IT" sz="1100" b="1">
                <a:solidFill>
                  <a:schemeClr val="bg1"/>
                </a:solidFill>
              </a:rPr>
              <a:pPr algn="ctr"/>
              <a:t>11</a:t>
            </a:fld>
            <a:endParaRPr lang="it-IT" altLang="it-IT" sz="1100" b="1" dirty="0">
              <a:solidFill>
                <a:schemeClr val="bg1"/>
              </a:solidFill>
            </a:endParaRPr>
          </a:p>
        </p:txBody>
      </p:sp>
      <p:sp>
        <p:nvSpPr>
          <p:cNvPr id="14" name="CasellaDiTesto 44">
            <a:extLst>
              <a:ext uri="{FF2B5EF4-FFF2-40B4-BE49-F238E27FC236}">
                <a16:creationId xmlns:a16="http://schemas.microsoft.com/office/drawing/2014/main" xmlns="" id="{82C5DFD2-EC41-E33E-60B7-D21C032EC1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09437" y="6686400"/>
            <a:ext cx="324024" cy="24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endParaRPr lang="it-IT" altLang="it-IT" sz="1100" b="1" dirty="0">
              <a:solidFill>
                <a:schemeClr val="bg1"/>
              </a:solidFill>
            </a:endParaRPr>
          </a:p>
        </p:txBody>
      </p:sp>
      <p:pic>
        <p:nvPicPr>
          <p:cNvPr id="15" name="Immagine 14">
            <a:extLst>
              <a:ext uri="{FF2B5EF4-FFF2-40B4-BE49-F238E27FC236}">
                <a16:creationId xmlns:a16="http://schemas.microsoft.com/office/drawing/2014/main" xmlns="" id="{09F71FDD-3700-9443-E30D-66D7529094D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4963" y="168528"/>
            <a:ext cx="4028405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0466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1F59DCBC-CA01-3572-A9B5-2356DEB7ADCE}"/>
              </a:ext>
            </a:extLst>
          </p:cNvPr>
          <p:cNvSpPr txBox="1">
            <a:spLocks/>
          </p:cNvSpPr>
          <p:nvPr/>
        </p:nvSpPr>
        <p:spPr>
          <a:xfrm>
            <a:off x="-10938" y="1510763"/>
            <a:ext cx="12191999" cy="641201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ts val="2480"/>
              </a:lnSpc>
            </a:pPr>
            <a:r>
              <a:rPr lang="it-IT" sz="2800" dirty="0">
                <a:solidFill>
                  <a:srgbClr val="1641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   	PSC – Stato di attuazione della Sezione Speciale 2</a:t>
            </a:r>
          </a:p>
          <a:p>
            <a:pPr algn="just">
              <a:lnSpc>
                <a:spcPts val="2480"/>
              </a:lnSpc>
            </a:pPr>
            <a:r>
              <a:rPr lang="it-IT" sz="2400" dirty="0">
                <a:solidFill>
                  <a:srgbClr val="1641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</a:p>
        </p:txBody>
      </p:sp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xmlns="" id="{2C42BA21-BD83-40C9-6D2D-66707F3D66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2626839"/>
              </p:ext>
            </p:extLst>
          </p:nvPr>
        </p:nvGraphicFramePr>
        <p:xfrm>
          <a:off x="896724" y="2905245"/>
          <a:ext cx="10398552" cy="17916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9638">
                  <a:extLst>
                    <a:ext uri="{9D8B030D-6E8A-4147-A177-3AD203B41FA5}">
                      <a16:colId xmlns:a16="http://schemas.microsoft.com/office/drawing/2014/main" xmlns="" val="129766772"/>
                    </a:ext>
                  </a:extLst>
                </a:gridCol>
                <a:gridCol w="2599638">
                  <a:extLst>
                    <a:ext uri="{9D8B030D-6E8A-4147-A177-3AD203B41FA5}">
                      <a16:colId xmlns:a16="http://schemas.microsoft.com/office/drawing/2014/main" xmlns="" val="1714067169"/>
                    </a:ext>
                  </a:extLst>
                </a:gridCol>
                <a:gridCol w="2599638">
                  <a:extLst>
                    <a:ext uri="{9D8B030D-6E8A-4147-A177-3AD203B41FA5}">
                      <a16:colId xmlns:a16="http://schemas.microsoft.com/office/drawing/2014/main" xmlns="" val="43534291"/>
                    </a:ext>
                  </a:extLst>
                </a:gridCol>
                <a:gridCol w="2599638">
                  <a:extLst>
                    <a:ext uri="{9D8B030D-6E8A-4147-A177-3AD203B41FA5}">
                      <a16:colId xmlns:a16="http://schemas.microsoft.com/office/drawing/2014/main" xmlns="" val="3758946059"/>
                    </a:ext>
                  </a:extLst>
                </a:gridCol>
              </a:tblGrid>
              <a:tr h="461492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Area </a:t>
                      </a:r>
                      <a:r>
                        <a:rPr lang="it-IT" sz="14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tematica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it-IT" sz="14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Quota Ammessa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Impegni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Pagamenti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3098364124"/>
                  </a:ext>
                </a:extLst>
              </a:tr>
              <a:tr h="404281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05. AMBIENTE E RISORSE NATURALI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              74.206.448,37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6.353.843,37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1.291.696,97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3256602689"/>
                  </a:ext>
                </a:extLst>
              </a:tr>
              <a:tr h="404281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06. CULTURA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              14.463.625,31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-  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-  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2518437895"/>
                  </a:ext>
                </a:extLst>
              </a:tr>
              <a:tr h="461492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Totale complessivo</a:t>
                      </a:r>
                    </a:p>
                  </a:txBody>
                  <a:tcPr marL="7620" marR="7620" marT="762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                  83.480.057,75 </a:t>
                      </a:r>
                    </a:p>
                  </a:txBody>
                  <a:tcPr marL="7620" marR="7620" marT="762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6.889.865,78 </a:t>
                      </a:r>
                    </a:p>
                  </a:txBody>
                  <a:tcPr marL="7620" marR="7620" marT="762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627.504,47 </a:t>
                      </a:r>
                    </a:p>
                  </a:txBody>
                  <a:tcPr marL="7620" marR="7620" marT="7620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26613015"/>
                  </a:ext>
                </a:extLst>
              </a:tr>
            </a:tbl>
          </a:graphicData>
        </a:graphic>
      </p:graphicFrame>
      <p:sp>
        <p:nvSpPr>
          <p:cNvPr id="3" name="Rettangolo 2">
            <a:extLst>
              <a:ext uri="{FF2B5EF4-FFF2-40B4-BE49-F238E27FC236}">
                <a16:creationId xmlns:a16="http://schemas.microsoft.com/office/drawing/2014/main" xmlns="" id="{FA3822F4-63B0-0557-816C-5F7B8310D4C9}"/>
              </a:ext>
            </a:extLst>
          </p:cNvPr>
          <p:cNvSpPr/>
          <p:nvPr/>
        </p:nvSpPr>
        <p:spPr>
          <a:xfrm>
            <a:off x="0" y="0"/>
            <a:ext cx="12192000" cy="765175"/>
          </a:xfrm>
          <a:prstGeom prst="rect">
            <a:avLst/>
          </a:prstGeom>
          <a:solidFill>
            <a:srgbClr val="005D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xmlns="" id="{4AD219AE-26B1-F645-C0D3-D5561E4DD04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4963" y="168528"/>
            <a:ext cx="4028405" cy="432000"/>
          </a:xfrm>
          <a:prstGeom prst="rect">
            <a:avLst/>
          </a:prstGeom>
        </p:spPr>
      </p:pic>
      <p:sp>
        <p:nvSpPr>
          <p:cNvPr id="7" name="Rettangolo 6">
            <a:extLst>
              <a:ext uri="{FF2B5EF4-FFF2-40B4-BE49-F238E27FC236}">
                <a16:creationId xmlns:a16="http://schemas.microsoft.com/office/drawing/2014/main" xmlns="" id="{8EE801D0-BB6A-BF51-A71B-736BDE456E0B}"/>
              </a:ext>
            </a:extLst>
          </p:cNvPr>
          <p:cNvSpPr/>
          <p:nvPr/>
        </p:nvSpPr>
        <p:spPr>
          <a:xfrm>
            <a:off x="11867976" y="6534000"/>
            <a:ext cx="324024" cy="324000"/>
          </a:xfrm>
          <a:prstGeom prst="rect">
            <a:avLst/>
          </a:prstGeom>
          <a:solidFill>
            <a:srgbClr val="F49C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CasellaDiTesto 44">
            <a:extLst>
              <a:ext uri="{FF2B5EF4-FFF2-40B4-BE49-F238E27FC236}">
                <a16:creationId xmlns:a16="http://schemas.microsoft.com/office/drawing/2014/main" xmlns="" id="{E75A3E2C-3A07-0512-97AD-9C590A8572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57037" y="6534000"/>
            <a:ext cx="324024" cy="24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fld id="{6930E9F3-8787-4FF4-A25F-AF6FBE2B4080}" type="slidenum">
              <a:rPr lang="it-IT" altLang="it-IT" sz="1100" b="1">
                <a:solidFill>
                  <a:schemeClr val="bg1"/>
                </a:solidFill>
              </a:rPr>
              <a:pPr algn="ctr"/>
              <a:t>12</a:t>
            </a:fld>
            <a:endParaRPr lang="it-IT" altLang="it-IT" sz="11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83090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>
            <a:extLst>
              <a:ext uri="{FF2B5EF4-FFF2-40B4-BE49-F238E27FC236}">
                <a16:creationId xmlns:a16="http://schemas.microsoft.com/office/drawing/2014/main" xmlns="" id="{2C0B3743-1F98-884E-8AD8-44B8F054D7B2}"/>
              </a:ext>
            </a:extLst>
          </p:cNvPr>
          <p:cNvSpPr/>
          <p:nvPr/>
        </p:nvSpPr>
        <p:spPr>
          <a:xfrm>
            <a:off x="11867976" y="6534000"/>
            <a:ext cx="324024" cy="324000"/>
          </a:xfrm>
          <a:prstGeom prst="rect">
            <a:avLst/>
          </a:prstGeom>
          <a:solidFill>
            <a:srgbClr val="F49C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CasellaDiTesto 44">
            <a:extLst>
              <a:ext uri="{FF2B5EF4-FFF2-40B4-BE49-F238E27FC236}">
                <a16:creationId xmlns:a16="http://schemas.microsoft.com/office/drawing/2014/main" xmlns="" id="{77A39E99-0D89-E848-A1F1-6FABFDD990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67976" y="6569646"/>
            <a:ext cx="324024" cy="24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fld id="{6930E9F3-8787-4FF4-A25F-AF6FBE2B4080}" type="slidenum">
              <a:rPr lang="it-IT" altLang="it-IT" sz="1100" b="1">
                <a:solidFill>
                  <a:schemeClr val="bg1"/>
                </a:solidFill>
              </a:rPr>
              <a:pPr algn="ctr"/>
              <a:t>13</a:t>
            </a:fld>
            <a:endParaRPr lang="it-IT" altLang="it-IT" sz="1100" b="1" dirty="0">
              <a:solidFill>
                <a:schemeClr val="bg1"/>
              </a:solidFill>
            </a:endParaRPr>
          </a:p>
        </p:txBody>
      </p:sp>
      <p:sp>
        <p:nvSpPr>
          <p:cNvPr id="13" name="TextBox 19">
            <a:extLst>
              <a:ext uri="{FF2B5EF4-FFF2-40B4-BE49-F238E27FC236}">
                <a16:creationId xmlns:a16="http://schemas.microsoft.com/office/drawing/2014/main" xmlns="" id="{4F2E8CE9-10C4-134C-AA8C-92F85B4B3940}"/>
              </a:ext>
            </a:extLst>
          </p:cNvPr>
          <p:cNvSpPr txBox="1"/>
          <p:nvPr/>
        </p:nvSpPr>
        <p:spPr>
          <a:xfrm>
            <a:off x="334962" y="2479492"/>
            <a:ext cx="11522075" cy="16619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it-IT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it-IT" sz="36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Approvazione </a:t>
            </a:r>
            <a:r>
              <a:rPr lang="it-IT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della Relazione finale di chiusura parziale del PSC, relativa alle risorse associate a progetti conclusi alla data del 31/12/2023 per ciascuna area tematica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xmlns="" id="{31550885-6CF7-E74E-899E-687E049AA787}"/>
              </a:ext>
            </a:extLst>
          </p:cNvPr>
          <p:cNvSpPr/>
          <p:nvPr/>
        </p:nvSpPr>
        <p:spPr>
          <a:xfrm>
            <a:off x="0" y="0"/>
            <a:ext cx="12192000" cy="765175"/>
          </a:xfrm>
          <a:prstGeom prst="rect">
            <a:avLst/>
          </a:prstGeom>
          <a:solidFill>
            <a:srgbClr val="005D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xmlns="" id="{C6A14AFC-1852-7041-9192-1AD6D5F8B7D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4963" y="168528"/>
            <a:ext cx="4028405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04140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1">
            <a:extLst>
              <a:ext uri="{FF2B5EF4-FFF2-40B4-BE49-F238E27FC236}">
                <a16:creationId xmlns:a16="http://schemas.microsoft.com/office/drawing/2014/main" xmlns="" id="{664C555E-B53F-7C4D-AA98-86F9D886362D}"/>
              </a:ext>
            </a:extLst>
          </p:cNvPr>
          <p:cNvSpPr txBox="1">
            <a:spLocks/>
          </p:cNvSpPr>
          <p:nvPr/>
        </p:nvSpPr>
        <p:spPr>
          <a:xfrm>
            <a:off x="327561" y="899627"/>
            <a:ext cx="11864435" cy="641201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ts val="2480"/>
              </a:lnSpc>
            </a:pPr>
            <a:r>
              <a:rPr lang="it-IT" sz="2400" dirty="0">
                <a:solidFill>
                  <a:srgbClr val="1641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Relazione finale di chiusura parziale al 31.12.2023 – Focus progetti conclusi </a:t>
            </a:r>
          </a:p>
          <a:p>
            <a:pPr algn="just">
              <a:lnSpc>
                <a:spcPts val="2480"/>
              </a:lnSpc>
            </a:pPr>
            <a:r>
              <a:rPr lang="it-IT" sz="2400" dirty="0">
                <a:solidFill>
                  <a:srgbClr val="1641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</a:p>
        </p:txBody>
      </p:sp>
      <p:sp>
        <p:nvSpPr>
          <p:cNvPr id="68" name="CasellaDiTesto 1">
            <a:extLst>
              <a:ext uri="{FF2B5EF4-FFF2-40B4-BE49-F238E27FC236}">
                <a16:creationId xmlns:a16="http://schemas.microsoft.com/office/drawing/2014/main" xmlns="" id="{5610EFB0-6AE7-FF60-2131-E62E893110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4275" y="2582863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it-IT" altLang="it-IT"/>
          </a:p>
        </p:txBody>
      </p:sp>
      <p:graphicFrame>
        <p:nvGraphicFramePr>
          <p:cNvPr id="3" name="Grafico 2">
            <a:extLst>
              <a:ext uri="{FF2B5EF4-FFF2-40B4-BE49-F238E27FC236}">
                <a16:creationId xmlns:a16="http://schemas.microsoft.com/office/drawing/2014/main" xmlns="" id="{52B80B71-8B9A-CD26-9698-94F0BAA58B1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03403547"/>
              </p:ext>
            </p:extLst>
          </p:nvPr>
        </p:nvGraphicFramePr>
        <p:xfrm>
          <a:off x="4949072" y="1336340"/>
          <a:ext cx="6721312" cy="53350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ttangolo 3">
            <a:extLst>
              <a:ext uri="{FF2B5EF4-FFF2-40B4-BE49-F238E27FC236}">
                <a16:creationId xmlns:a16="http://schemas.microsoft.com/office/drawing/2014/main" xmlns="" id="{FB420AD2-AAE9-95E1-CCE9-BAF5CD7A2E9A}"/>
              </a:ext>
            </a:extLst>
          </p:cNvPr>
          <p:cNvSpPr/>
          <p:nvPr/>
        </p:nvSpPr>
        <p:spPr>
          <a:xfrm>
            <a:off x="0" y="0"/>
            <a:ext cx="12192000" cy="765175"/>
          </a:xfrm>
          <a:prstGeom prst="rect">
            <a:avLst/>
          </a:prstGeom>
          <a:solidFill>
            <a:srgbClr val="005D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xmlns="" id="{6A0C439D-924A-BF37-7650-9CB79DF077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4963" y="168528"/>
            <a:ext cx="4028405" cy="432000"/>
          </a:xfrm>
          <a:prstGeom prst="rect">
            <a:avLst/>
          </a:prstGeom>
        </p:spPr>
      </p:pic>
      <p:sp>
        <p:nvSpPr>
          <p:cNvPr id="6" name="Rettangolo 5">
            <a:extLst>
              <a:ext uri="{FF2B5EF4-FFF2-40B4-BE49-F238E27FC236}">
                <a16:creationId xmlns:a16="http://schemas.microsoft.com/office/drawing/2014/main" xmlns="" id="{2A76FC10-E2D9-9744-B350-A78039190B79}"/>
              </a:ext>
            </a:extLst>
          </p:cNvPr>
          <p:cNvSpPr/>
          <p:nvPr/>
        </p:nvSpPr>
        <p:spPr>
          <a:xfrm>
            <a:off x="11867976" y="6534000"/>
            <a:ext cx="324024" cy="324000"/>
          </a:xfrm>
          <a:prstGeom prst="rect">
            <a:avLst/>
          </a:prstGeom>
          <a:solidFill>
            <a:srgbClr val="F49C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CasellaDiTesto 44">
            <a:extLst>
              <a:ext uri="{FF2B5EF4-FFF2-40B4-BE49-F238E27FC236}">
                <a16:creationId xmlns:a16="http://schemas.microsoft.com/office/drawing/2014/main" xmlns="" id="{8447EBE2-6D7E-C126-E11C-5D154FEC39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57037" y="6534000"/>
            <a:ext cx="324024" cy="24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fld id="{6930E9F3-8787-4FF4-A25F-AF6FBE2B4080}" type="slidenum">
              <a:rPr lang="it-IT" altLang="it-IT" sz="1100" b="1">
                <a:solidFill>
                  <a:schemeClr val="bg1"/>
                </a:solidFill>
              </a:rPr>
              <a:pPr algn="ctr"/>
              <a:t>14</a:t>
            </a:fld>
            <a:endParaRPr lang="it-IT" altLang="it-IT" sz="1100" b="1" dirty="0">
              <a:solidFill>
                <a:schemeClr val="bg1"/>
              </a:solidFill>
            </a:endParaRPr>
          </a:p>
        </p:txBody>
      </p:sp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xmlns="" id="{90873F39-629A-4CA1-D048-F196C7860A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5961226"/>
              </p:ext>
            </p:extLst>
          </p:nvPr>
        </p:nvGraphicFramePr>
        <p:xfrm>
          <a:off x="225713" y="1675280"/>
          <a:ext cx="5620473" cy="4746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03122">
                  <a:extLst>
                    <a:ext uri="{9D8B030D-6E8A-4147-A177-3AD203B41FA5}">
                      <a16:colId xmlns:a16="http://schemas.microsoft.com/office/drawing/2014/main" xmlns="" val="3954069202"/>
                    </a:ext>
                  </a:extLst>
                </a:gridCol>
                <a:gridCol w="1266385">
                  <a:extLst>
                    <a:ext uri="{9D8B030D-6E8A-4147-A177-3AD203B41FA5}">
                      <a16:colId xmlns:a16="http://schemas.microsoft.com/office/drawing/2014/main" xmlns="" val="2018685243"/>
                    </a:ext>
                  </a:extLst>
                </a:gridCol>
                <a:gridCol w="1550966">
                  <a:extLst>
                    <a:ext uri="{9D8B030D-6E8A-4147-A177-3AD203B41FA5}">
                      <a16:colId xmlns:a16="http://schemas.microsoft.com/office/drawing/2014/main" xmlns="" val="2596004309"/>
                    </a:ext>
                  </a:extLst>
                </a:gridCol>
              </a:tblGrid>
              <a:tr h="6928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200" dirty="0">
                          <a:effectLst/>
                        </a:rPr>
                        <a:t>Area tematica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200">
                          <a:effectLst/>
                        </a:rPr>
                        <a:t>Risorsa FSC assegnata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200" dirty="0">
                          <a:effectLst/>
                        </a:rPr>
                        <a:t>N. interventi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018575640"/>
                  </a:ext>
                </a:extLst>
              </a:tr>
              <a:tr h="3685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200">
                          <a:effectLst/>
                        </a:rPr>
                        <a:t>03-COMPETITIVITÀ IMPRESE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200" dirty="0">
                          <a:effectLst/>
                        </a:rPr>
                        <a:t>    45.262.199,68 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200" dirty="0">
                          <a:effectLst/>
                        </a:rPr>
                        <a:t>                              74 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545782060"/>
                  </a:ext>
                </a:extLst>
              </a:tr>
              <a:tr h="3685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200" dirty="0">
                          <a:effectLst/>
                        </a:rPr>
                        <a:t>04-ENERGIA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200" dirty="0">
                          <a:effectLst/>
                        </a:rPr>
                        <a:t>    18.455.478,81 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200" dirty="0">
                          <a:effectLst/>
                        </a:rPr>
                        <a:t>                            172 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898012410"/>
                  </a:ext>
                </a:extLst>
              </a:tr>
              <a:tr h="3685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200">
                          <a:effectLst/>
                        </a:rPr>
                        <a:t>05-AMBIENTE E RISORSE NATURALI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200" dirty="0">
                          <a:effectLst/>
                        </a:rPr>
                        <a:t>  134.112.784,16 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200" dirty="0">
                          <a:effectLst/>
                        </a:rPr>
                        <a:t>                            133 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723436251"/>
                  </a:ext>
                </a:extLst>
              </a:tr>
              <a:tr h="3685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200">
                          <a:effectLst/>
                        </a:rPr>
                        <a:t>06-CULTURA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200">
                          <a:effectLst/>
                        </a:rPr>
                        <a:t>      2.500.000,00 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200" dirty="0">
                          <a:effectLst/>
                        </a:rPr>
                        <a:t>                                7 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944419285"/>
                  </a:ext>
                </a:extLst>
              </a:tr>
              <a:tr h="3685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200">
                          <a:effectLst/>
                        </a:rPr>
                        <a:t>07-TRASPORTI E MOBILITÀ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200">
                          <a:effectLst/>
                        </a:rPr>
                        <a:t>    51.694.897,20 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200" dirty="0">
                          <a:effectLst/>
                        </a:rPr>
                        <a:t>                              15 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701274567"/>
                  </a:ext>
                </a:extLst>
              </a:tr>
              <a:tr h="3685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200">
                          <a:effectLst/>
                        </a:rPr>
                        <a:t>08-RIQUALIFICAZIONE URBANA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200">
                          <a:effectLst/>
                        </a:rPr>
                        <a:t>    28.141.499,75 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200" dirty="0">
                          <a:effectLst/>
                        </a:rPr>
                        <a:t>                              69 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421270896"/>
                  </a:ext>
                </a:extLst>
              </a:tr>
              <a:tr h="3685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200">
                          <a:effectLst/>
                        </a:rPr>
                        <a:t>09-LAVORO E OCCUPABILITÀ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200">
                          <a:effectLst/>
                        </a:rPr>
                        <a:t>      1.221.433,82 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200" dirty="0">
                          <a:effectLst/>
                        </a:rPr>
                        <a:t>                              37 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519681144"/>
                  </a:ext>
                </a:extLst>
              </a:tr>
              <a:tr h="3685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200">
                          <a:effectLst/>
                        </a:rPr>
                        <a:t>10-SOCIALE E SALUTE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200">
                          <a:effectLst/>
                        </a:rPr>
                        <a:t>    44.782.086,57 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200" dirty="0">
                          <a:effectLst/>
                        </a:rPr>
                        <a:t>                            142 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94147558"/>
                  </a:ext>
                </a:extLst>
              </a:tr>
              <a:tr h="3685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200">
                          <a:effectLst/>
                        </a:rPr>
                        <a:t>11-ISTRUZIONE E FORMAZIONE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200">
                          <a:effectLst/>
                        </a:rPr>
                        <a:t>      8.742.673,71 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200" dirty="0">
                          <a:effectLst/>
                        </a:rPr>
                        <a:t>                              68 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658286879"/>
                  </a:ext>
                </a:extLst>
              </a:tr>
              <a:tr h="3685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200">
                          <a:effectLst/>
                        </a:rPr>
                        <a:t>12-CAPACITÀ AMMINISTRATIVA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200">
                          <a:effectLst/>
                        </a:rPr>
                        <a:t>      8.459.325,92 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200" dirty="0">
                          <a:effectLst/>
                        </a:rPr>
                        <a:t>                                5 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712445879"/>
                  </a:ext>
                </a:extLst>
              </a:tr>
              <a:tr h="3685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200" b="1">
                          <a:effectLst/>
                        </a:rPr>
                        <a:t>Totale complessivo</a:t>
                      </a:r>
                      <a:endParaRPr lang="it-IT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200" b="1">
                          <a:effectLst/>
                        </a:rPr>
                        <a:t>  343.372.379,62 </a:t>
                      </a:r>
                      <a:endParaRPr lang="it-IT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200" b="1" dirty="0">
                          <a:effectLst/>
                        </a:rPr>
                        <a:t>                            722 </a:t>
                      </a:r>
                      <a:endParaRPr lang="it-IT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547821942"/>
                  </a:ext>
                </a:extLst>
              </a:tr>
            </a:tbl>
          </a:graphicData>
        </a:graphic>
      </p:graphicFrame>
      <p:graphicFrame>
        <p:nvGraphicFramePr>
          <p:cNvPr id="9" name="Grafico 8">
            <a:extLst>
              <a:ext uri="{FF2B5EF4-FFF2-40B4-BE49-F238E27FC236}">
                <a16:creationId xmlns:a16="http://schemas.microsoft.com/office/drawing/2014/main" xmlns="" id="{2AEDACB6-0262-30F3-CD27-EEB41741830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0966219"/>
              </p:ext>
            </p:extLst>
          </p:nvPr>
        </p:nvGraphicFramePr>
        <p:xfrm>
          <a:off x="5846188" y="1414020"/>
          <a:ext cx="5824195" cy="50078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185223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>
            <a:extLst>
              <a:ext uri="{FF2B5EF4-FFF2-40B4-BE49-F238E27FC236}">
                <a16:creationId xmlns:a16="http://schemas.microsoft.com/office/drawing/2014/main" xmlns="" id="{2C0B3743-1F98-884E-8AD8-44B8F054D7B2}"/>
              </a:ext>
            </a:extLst>
          </p:cNvPr>
          <p:cNvSpPr/>
          <p:nvPr/>
        </p:nvSpPr>
        <p:spPr>
          <a:xfrm>
            <a:off x="11867976" y="6534000"/>
            <a:ext cx="324024" cy="324000"/>
          </a:xfrm>
          <a:prstGeom prst="rect">
            <a:avLst/>
          </a:prstGeom>
          <a:solidFill>
            <a:srgbClr val="F49C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CasellaDiTesto 44">
            <a:extLst>
              <a:ext uri="{FF2B5EF4-FFF2-40B4-BE49-F238E27FC236}">
                <a16:creationId xmlns:a16="http://schemas.microsoft.com/office/drawing/2014/main" xmlns="" id="{77A39E99-0D89-E848-A1F1-6FABFDD990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67976" y="6569646"/>
            <a:ext cx="324024" cy="24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fld id="{6930E9F3-8787-4FF4-A25F-AF6FBE2B4080}" type="slidenum">
              <a:rPr lang="it-IT" altLang="it-IT" sz="1100" b="1">
                <a:solidFill>
                  <a:schemeClr val="bg1"/>
                </a:solidFill>
              </a:rPr>
              <a:pPr algn="ctr"/>
              <a:t>15</a:t>
            </a:fld>
            <a:endParaRPr lang="it-IT" altLang="it-IT" sz="1100" b="1" dirty="0">
              <a:solidFill>
                <a:schemeClr val="bg1"/>
              </a:solidFill>
            </a:endParaRPr>
          </a:p>
        </p:txBody>
      </p:sp>
      <p:sp>
        <p:nvSpPr>
          <p:cNvPr id="13" name="TextBox 19">
            <a:extLst>
              <a:ext uri="{FF2B5EF4-FFF2-40B4-BE49-F238E27FC236}">
                <a16:creationId xmlns:a16="http://schemas.microsoft.com/office/drawing/2014/main" xmlns="" id="{4F2E8CE9-10C4-134C-AA8C-92F85B4B3940}"/>
              </a:ext>
            </a:extLst>
          </p:cNvPr>
          <p:cNvSpPr txBox="1"/>
          <p:nvPr/>
        </p:nvSpPr>
        <p:spPr>
          <a:xfrm>
            <a:off x="334962" y="2479492"/>
            <a:ext cx="11522075" cy="11079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it-IT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 Seguiti della procedura scritta n. 1/2024 e procedura scritta n. 3/2024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xmlns="" id="{31550885-6CF7-E74E-899E-687E049AA787}"/>
              </a:ext>
            </a:extLst>
          </p:cNvPr>
          <p:cNvSpPr/>
          <p:nvPr/>
        </p:nvSpPr>
        <p:spPr>
          <a:xfrm>
            <a:off x="0" y="0"/>
            <a:ext cx="12192000" cy="765175"/>
          </a:xfrm>
          <a:prstGeom prst="rect">
            <a:avLst/>
          </a:prstGeom>
          <a:solidFill>
            <a:srgbClr val="005D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xmlns="" id="{C6A14AFC-1852-7041-9192-1AD6D5F8B7D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4963" y="168528"/>
            <a:ext cx="4028405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73828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>
            <a:extLst>
              <a:ext uri="{FF2B5EF4-FFF2-40B4-BE49-F238E27FC236}">
                <a16:creationId xmlns:a16="http://schemas.microsoft.com/office/drawing/2014/main" xmlns="" id="{2C0B3743-1F98-884E-8AD8-44B8F054D7B2}"/>
              </a:ext>
            </a:extLst>
          </p:cNvPr>
          <p:cNvSpPr/>
          <p:nvPr/>
        </p:nvSpPr>
        <p:spPr>
          <a:xfrm>
            <a:off x="11867976" y="6534000"/>
            <a:ext cx="324024" cy="324000"/>
          </a:xfrm>
          <a:prstGeom prst="rect">
            <a:avLst/>
          </a:prstGeom>
          <a:solidFill>
            <a:srgbClr val="F49C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CasellaDiTesto 44">
            <a:extLst>
              <a:ext uri="{FF2B5EF4-FFF2-40B4-BE49-F238E27FC236}">
                <a16:creationId xmlns:a16="http://schemas.microsoft.com/office/drawing/2014/main" xmlns="" id="{77A39E99-0D89-E848-A1F1-6FABFDD990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67976" y="6569646"/>
            <a:ext cx="324024" cy="24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fld id="{6930E9F3-8787-4FF4-A25F-AF6FBE2B4080}" type="slidenum">
              <a:rPr lang="it-IT" altLang="it-IT" sz="1100" b="1">
                <a:solidFill>
                  <a:schemeClr val="bg1"/>
                </a:solidFill>
              </a:rPr>
              <a:pPr algn="ctr"/>
              <a:t>16</a:t>
            </a:fld>
            <a:endParaRPr lang="it-IT" altLang="it-IT" sz="1100" b="1" dirty="0">
              <a:solidFill>
                <a:schemeClr val="bg1"/>
              </a:solidFill>
            </a:endParaRP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xmlns="" id="{31550885-6CF7-E74E-899E-687E049AA787}"/>
              </a:ext>
            </a:extLst>
          </p:cNvPr>
          <p:cNvSpPr/>
          <p:nvPr/>
        </p:nvSpPr>
        <p:spPr>
          <a:xfrm>
            <a:off x="0" y="0"/>
            <a:ext cx="12192000" cy="765175"/>
          </a:xfrm>
          <a:prstGeom prst="rect">
            <a:avLst/>
          </a:prstGeom>
          <a:solidFill>
            <a:srgbClr val="005D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xmlns="" id="{C6A14AFC-1852-7041-9192-1AD6D5F8B7D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4963" y="168528"/>
            <a:ext cx="4028405" cy="432000"/>
          </a:xfrm>
          <a:prstGeom prst="rect">
            <a:avLst/>
          </a:prstGeom>
        </p:spPr>
      </p:pic>
      <p:sp>
        <p:nvSpPr>
          <p:cNvPr id="2" name="Rettangolo 1"/>
          <p:cNvSpPr/>
          <p:nvPr/>
        </p:nvSpPr>
        <p:spPr>
          <a:xfrm>
            <a:off x="174007" y="901115"/>
            <a:ext cx="1169396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dirty="0"/>
              <a:t>Seguiti della procedura scritta n. 1/2024 </a:t>
            </a:r>
            <a:r>
              <a:rPr lang="it-IT" dirty="0"/>
              <a:t>- risorse necessarie al completamento delle operazioni selezionate nel PO FESR 2014 - 2020</a:t>
            </a:r>
          </a:p>
        </p:txBody>
      </p:sp>
      <p:sp>
        <p:nvSpPr>
          <p:cNvPr id="3" name="Rettangolo 2"/>
          <p:cNvSpPr/>
          <p:nvPr/>
        </p:nvSpPr>
        <p:spPr>
          <a:xfrm>
            <a:off x="174008" y="3399691"/>
            <a:ext cx="2323008" cy="1491761"/>
          </a:xfrm>
          <a:prstGeom prst="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/>
              <a:t>Risorse necessarie per il completamento interventi PO FESR 2014-2020</a:t>
            </a:r>
          </a:p>
          <a:p>
            <a:pPr algn="ctr"/>
            <a:r>
              <a:rPr lang="it-IT" b="1" dirty="0"/>
              <a:t>140.148.304,45</a:t>
            </a:r>
          </a:p>
        </p:txBody>
      </p:sp>
      <p:sp>
        <p:nvSpPr>
          <p:cNvPr id="10" name="Freccia a destra 9"/>
          <p:cNvSpPr/>
          <p:nvPr/>
        </p:nvSpPr>
        <p:spPr>
          <a:xfrm rot="20412396">
            <a:off x="2549558" y="3404908"/>
            <a:ext cx="1245030" cy="5275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Freccia a destra 14"/>
          <p:cNvSpPr/>
          <p:nvPr/>
        </p:nvSpPr>
        <p:spPr>
          <a:xfrm rot="1118038">
            <a:off x="2550453" y="4445387"/>
            <a:ext cx="1245030" cy="5275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Rettangolo arrotondato 15"/>
          <p:cNvSpPr/>
          <p:nvPr/>
        </p:nvSpPr>
        <p:spPr>
          <a:xfrm>
            <a:off x="3847130" y="2447895"/>
            <a:ext cx="2555631" cy="1162165"/>
          </a:xfrm>
          <a:prstGeom prst="roundRect">
            <a:avLst/>
          </a:prstGeom>
          <a:ln w="571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/>
              <a:t>Copertura finanziaria su risorse POC 2014-2020 </a:t>
            </a:r>
          </a:p>
          <a:p>
            <a:pPr algn="ctr"/>
            <a:r>
              <a:rPr lang="it-IT" b="1" dirty="0"/>
              <a:t>33.701.039,58</a:t>
            </a:r>
          </a:p>
        </p:txBody>
      </p:sp>
      <p:sp>
        <p:nvSpPr>
          <p:cNvPr id="17" name="Rettangolo arrotondato 16"/>
          <p:cNvSpPr/>
          <p:nvPr/>
        </p:nvSpPr>
        <p:spPr>
          <a:xfrm>
            <a:off x="3847131" y="4148868"/>
            <a:ext cx="2555631" cy="1635371"/>
          </a:xfrm>
          <a:prstGeom prst="roundRect">
            <a:avLst/>
          </a:prstGeom>
          <a:ln w="571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/>
              <a:t>Copertura finanziaria temporanea su risorse non impegnata della Sezione Speciale 2 del PSC</a:t>
            </a:r>
          </a:p>
          <a:p>
            <a:pPr algn="ctr"/>
            <a:r>
              <a:rPr lang="it-IT" b="1" dirty="0"/>
              <a:t>96.447.264,87*</a:t>
            </a:r>
          </a:p>
        </p:txBody>
      </p:sp>
      <p:sp>
        <p:nvSpPr>
          <p:cNvPr id="18" name="Freccia a destra 17"/>
          <p:cNvSpPr/>
          <p:nvPr/>
        </p:nvSpPr>
        <p:spPr>
          <a:xfrm>
            <a:off x="6402762" y="4757516"/>
            <a:ext cx="893167" cy="40048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Freccia a destra 3"/>
          <p:cNvSpPr/>
          <p:nvPr/>
        </p:nvSpPr>
        <p:spPr>
          <a:xfrm rot="16200000">
            <a:off x="10968532" y="2644770"/>
            <a:ext cx="410307" cy="46648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Ovale 4"/>
          <p:cNvSpPr/>
          <p:nvPr/>
        </p:nvSpPr>
        <p:spPr>
          <a:xfrm>
            <a:off x="7295929" y="1547446"/>
            <a:ext cx="2250831" cy="1125414"/>
          </a:xfrm>
          <a:prstGeom prst="ellipse">
            <a:avLst/>
          </a:prstGeom>
          <a:ln w="28575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050" dirty="0"/>
              <a:t>correlazione tra Obiettivi Tematici del P0 FESR 2014 - 2020 e le</a:t>
            </a:r>
          </a:p>
          <a:p>
            <a:pPr algn="ctr"/>
            <a:r>
              <a:rPr lang="it-IT" sz="1050" dirty="0"/>
              <a:t>Aree tematiche della Sezione Speciale 2</a:t>
            </a:r>
          </a:p>
        </p:txBody>
      </p:sp>
      <p:sp>
        <p:nvSpPr>
          <p:cNvPr id="20" name="Freccia a destra 19"/>
          <p:cNvSpPr/>
          <p:nvPr/>
        </p:nvSpPr>
        <p:spPr>
          <a:xfrm rot="16200000">
            <a:off x="8216191" y="2644768"/>
            <a:ext cx="410308" cy="46648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1" name="Ovale 20"/>
          <p:cNvSpPr/>
          <p:nvPr/>
        </p:nvSpPr>
        <p:spPr>
          <a:xfrm>
            <a:off x="10375727" y="1547447"/>
            <a:ext cx="1595914" cy="1125414"/>
          </a:xfrm>
          <a:prstGeom prst="ellipse">
            <a:avLst/>
          </a:prstGeom>
          <a:ln w="28575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050" dirty="0"/>
              <a:t>La finalizzazione non determina una modifica della dotazione delle Aree Tematiche</a:t>
            </a:r>
          </a:p>
        </p:txBody>
      </p:sp>
      <p:sp>
        <p:nvSpPr>
          <p:cNvPr id="6" name="Rettangolo 5"/>
          <p:cNvSpPr/>
          <p:nvPr/>
        </p:nvSpPr>
        <p:spPr>
          <a:xfrm>
            <a:off x="174008" y="6072335"/>
            <a:ext cx="6096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sz="1200" b="1" dirty="0"/>
              <a:t>*aggiornamento rispetto al valore di cui alla Procedura scritta n. 1/2024 pari a 95.097.710,04,</a:t>
            </a:r>
          </a:p>
        </p:txBody>
      </p:sp>
      <p:graphicFrame>
        <p:nvGraphicFramePr>
          <p:cNvPr id="23" name="Tabella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5404346"/>
              </p:ext>
            </p:extLst>
          </p:nvPr>
        </p:nvGraphicFramePr>
        <p:xfrm>
          <a:off x="7295929" y="3106615"/>
          <a:ext cx="4800600" cy="3314751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74610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48529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6920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86154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u="none" strike="noStrike" dirty="0">
                          <a:effectLst/>
                        </a:rPr>
                        <a:t>OT FESR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u="none" strike="noStrike" dirty="0">
                          <a:effectLst/>
                        </a:rPr>
                        <a:t>Area Tematica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u="none" strike="noStrike" dirty="0">
                          <a:effectLst/>
                        </a:rPr>
                        <a:t> Importo complessivo dei completamenti su Sezione Speciale 2 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2396"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u="none" strike="noStrike" dirty="0">
                          <a:effectLst/>
                        </a:rPr>
                        <a:t>2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1" u="none" strike="noStrike" dirty="0">
                          <a:effectLst/>
                        </a:rPr>
                        <a:t>02. DIGITALIZZAZIONE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1" u="none" strike="noStrike" dirty="0">
                          <a:effectLst/>
                        </a:rPr>
                        <a:t>                    3.849.894,93 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17903">
                <a:tc>
                  <a:txBody>
                    <a:bodyPr/>
                    <a:lstStyle/>
                    <a:p>
                      <a:pPr algn="ctr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4300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>
                          <a:effectLst/>
                        </a:rPr>
                        <a:t>02.01 TECNOLOGIE E SERVIZI DIGITALI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4300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>
                          <a:effectLst/>
                        </a:rPr>
                        <a:t>                     3.849.894,93 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78437"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u="none" strike="noStrike" dirty="0">
                          <a:effectLst/>
                        </a:rPr>
                        <a:t>4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1" u="none" strike="noStrike" dirty="0">
                          <a:effectLst/>
                        </a:rPr>
                        <a:t>04. ENERGIA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1" u="none" strike="noStrike" dirty="0">
                          <a:effectLst/>
                        </a:rPr>
                        <a:t>                   6.524.100,66 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82733">
                <a:tc>
                  <a:txBody>
                    <a:bodyPr/>
                    <a:lstStyle/>
                    <a:p>
                      <a:pPr algn="ctr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4300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>
                          <a:effectLst/>
                        </a:rPr>
                        <a:t>04.01. EFFICIENZA ENERGETICA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4300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>
                          <a:effectLst/>
                        </a:rPr>
                        <a:t>                   6.524.100,66 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13067"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u="none" strike="noStrike" dirty="0">
                          <a:effectLst/>
                        </a:rPr>
                        <a:t>5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1" u="none" strike="noStrike" dirty="0">
                          <a:effectLst/>
                        </a:rPr>
                        <a:t>05. AMBIENTE E RISORSE NATURALI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1" u="none" strike="noStrike" dirty="0">
                          <a:effectLst/>
                        </a:rPr>
                        <a:t>                  23.588.970,29 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90101">
                <a:tc>
                  <a:txBody>
                    <a:bodyPr/>
                    <a:lstStyle/>
                    <a:p>
                      <a:pPr algn="ctr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4300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>
                          <a:effectLst/>
                        </a:rPr>
                        <a:t>05.01 RISCHI E ADATTAMENTO CLIMATICO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4300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>
                          <a:effectLst/>
                        </a:rPr>
                        <a:t>                  10.583.197,88 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49277">
                <a:tc>
                  <a:txBody>
                    <a:bodyPr/>
                    <a:lstStyle/>
                    <a:p>
                      <a:pPr algn="ctr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4300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>
                          <a:effectLst/>
                        </a:rPr>
                        <a:t>05.03. RIFIUTI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4300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>
                          <a:effectLst/>
                        </a:rPr>
                        <a:t>                  13.005.772,41 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7961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u="none" strike="noStrike" dirty="0">
                          <a:effectLst/>
                        </a:rPr>
                        <a:t>6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1" u="none" strike="noStrike" dirty="0">
                          <a:effectLst/>
                        </a:rPr>
                        <a:t>06. CULTURA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1" u="none" strike="noStrike" dirty="0">
                          <a:effectLst/>
                        </a:rPr>
                        <a:t>                  13.331.982,93 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21667">
                <a:tc>
                  <a:txBody>
                    <a:bodyPr/>
                    <a:lstStyle/>
                    <a:p>
                      <a:pPr algn="ctr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4300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>
                          <a:effectLst/>
                        </a:rPr>
                        <a:t>06.01 PATRIMONIO E PAESAGGIO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4300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>
                          <a:effectLst/>
                        </a:rPr>
                        <a:t>                  13.331.982,93 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187569"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u="none" strike="noStrike" dirty="0">
                          <a:effectLst/>
                        </a:rPr>
                        <a:t>9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1" u="none" strike="noStrike" dirty="0">
                          <a:effectLst/>
                        </a:rPr>
                        <a:t>10. SOCIALE E SALUTE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1" u="none" strike="noStrike" dirty="0">
                          <a:effectLst/>
                        </a:rPr>
                        <a:t>                    9.152.370,06 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64795"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4300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>
                          <a:effectLst/>
                        </a:rPr>
                        <a:t>10.01 STRUTTURE SOCIALI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4300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>
                          <a:effectLst/>
                        </a:rPr>
                        <a:t>                     9.152.370,06 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81450">
                <a:tc>
                  <a:txBody>
                    <a:bodyPr/>
                    <a:lstStyle/>
                    <a:p>
                      <a:pPr algn="l" fontAlgn="b"/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1" u="none" strike="noStrike" dirty="0">
                          <a:effectLst/>
                        </a:rPr>
                        <a:t>Totale complessivo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1" u="none" strike="noStrike" dirty="0">
                          <a:effectLst/>
                        </a:rPr>
                        <a:t>                  96.447.318,87 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06728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>
            <a:extLst>
              <a:ext uri="{FF2B5EF4-FFF2-40B4-BE49-F238E27FC236}">
                <a16:creationId xmlns:a16="http://schemas.microsoft.com/office/drawing/2014/main" xmlns="" id="{2C0B3743-1F98-884E-8AD8-44B8F054D7B2}"/>
              </a:ext>
            </a:extLst>
          </p:cNvPr>
          <p:cNvSpPr/>
          <p:nvPr/>
        </p:nvSpPr>
        <p:spPr>
          <a:xfrm>
            <a:off x="11867976" y="6534000"/>
            <a:ext cx="324024" cy="324000"/>
          </a:xfrm>
          <a:prstGeom prst="rect">
            <a:avLst/>
          </a:prstGeom>
          <a:solidFill>
            <a:srgbClr val="F49C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CasellaDiTesto 44">
            <a:extLst>
              <a:ext uri="{FF2B5EF4-FFF2-40B4-BE49-F238E27FC236}">
                <a16:creationId xmlns:a16="http://schemas.microsoft.com/office/drawing/2014/main" xmlns="" id="{77A39E99-0D89-E848-A1F1-6FABFDD990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67976" y="6569646"/>
            <a:ext cx="324024" cy="24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fld id="{6930E9F3-8787-4FF4-A25F-AF6FBE2B4080}" type="slidenum">
              <a:rPr lang="it-IT" altLang="it-IT" sz="1100" b="1">
                <a:solidFill>
                  <a:schemeClr val="bg1"/>
                </a:solidFill>
              </a:rPr>
              <a:pPr algn="ctr"/>
              <a:t>17</a:t>
            </a:fld>
            <a:endParaRPr lang="it-IT" altLang="it-IT" sz="1100" b="1" dirty="0">
              <a:solidFill>
                <a:schemeClr val="bg1"/>
              </a:solidFill>
            </a:endParaRP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xmlns="" id="{31550885-6CF7-E74E-899E-687E049AA787}"/>
              </a:ext>
            </a:extLst>
          </p:cNvPr>
          <p:cNvSpPr/>
          <p:nvPr/>
        </p:nvSpPr>
        <p:spPr>
          <a:xfrm>
            <a:off x="0" y="0"/>
            <a:ext cx="12192000" cy="765175"/>
          </a:xfrm>
          <a:prstGeom prst="rect">
            <a:avLst/>
          </a:prstGeom>
          <a:solidFill>
            <a:srgbClr val="005D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xmlns="" id="{C6A14AFC-1852-7041-9192-1AD6D5F8B7D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4963" y="168528"/>
            <a:ext cx="4028405" cy="432000"/>
          </a:xfrm>
          <a:prstGeom prst="rect">
            <a:avLst/>
          </a:prstGeom>
        </p:spPr>
      </p:pic>
      <p:sp>
        <p:nvSpPr>
          <p:cNvPr id="2" name="Rettangolo 1"/>
          <p:cNvSpPr/>
          <p:nvPr/>
        </p:nvSpPr>
        <p:spPr>
          <a:xfrm>
            <a:off x="174007" y="901115"/>
            <a:ext cx="1169396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dirty="0"/>
              <a:t>Seguiti della procedura scritta n. 3/2024 </a:t>
            </a:r>
            <a:r>
              <a:rPr lang="it-IT" dirty="0"/>
              <a:t>- Salvaguardia degli interventi selezionati nel PO FESR 2014 -2020 e non avviati entro il periodo di eleggibilità della spesa.</a:t>
            </a:r>
          </a:p>
        </p:txBody>
      </p:sp>
      <p:sp>
        <p:nvSpPr>
          <p:cNvPr id="7" name="Rettangolo 6"/>
          <p:cNvSpPr/>
          <p:nvPr/>
        </p:nvSpPr>
        <p:spPr>
          <a:xfrm>
            <a:off x="174006" y="1851466"/>
            <a:ext cx="1143183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it-IT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" name="Freccia in giù 12"/>
          <p:cNvSpPr/>
          <p:nvPr/>
        </p:nvSpPr>
        <p:spPr>
          <a:xfrm>
            <a:off x="7848083" y="2973989"/>
            <a:ext cx="515815" cy="58853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9" name="Rettangolo 18"/>
          <p:cNvSpPr/>
          <p:nvPr/>
        </p:nvSpPr>
        <p:spPr>
          <a:xfrm>
            <a:off x="2775322" y="3562528"/>
            <a:ext cx="6652044" cy="1200329"/>
          </a:xfrm>
          <a:prstGeom prst="rect">
            <a:avLst/>
          </a:prstGeom>
          <a:ln w="38100">
            <a:solidFill>
              <a:schemeClr val="accent5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it-IT" dirty="0"/>
              <a:t>Copertura finanziaria </a:t>
            </a:r>
            <a:r>
              <a:rPr lang="it-IT" b="1" dirty="0"/>
              <a:t>temporanea </a:t>
            </a:r>
            <a:r>
              <a:rPr lang="it-IT" dirty="0"/>
              <a:t>per la salvaguardia di interventi del PO FESR 2014-2020 non avviati che dovranno assumere le O.G.V. entro il 31/12/2025 ed avere un cronoprogramma in linea con la data di scadenza del POC Sicilia 2014–2020 fissata al 31/12/2026 </a:t>
            </a:r>
          </a:p>
        </p:txBody>
      </p:sp>
      <p:sp>
        <p:nvSpPr>
          <p:cNvPr id="24" name="Freccia in giù 23"/>
          <p:cNvSpPr/>
          <p:nvPr/>
        </p:nvSpPr>
        <p:spPr>
          <a:xfrm>
            <a:off x="7848083" y="4780778"/>
            <a:ext cx="515815" cy="58853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5" name="Rettangolo 24"/>
          <p:cNvSpPr/>
          <p:nvPr/>
        </p:nvSpPr>
        <p:spPr>
          <a:xfrm>
            <a:off x="2775322" y="5369317"/>
            <a:ext cx="6652044" cy="1200329"/>
          </a:xfrm>
          <a:prstGeom prst="rect">
            <a:avLst/>
          </a:prstGeom>
          <a:ln w="38100">
            <a:solidFill>
              <a:schemeClr val="accent5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it-IT" dirty="0"/>
              <a:t>In corso l’istruttoria per la definizione dell'elenco della struttura programmatica aggiornata della Sezione Speciale 2, a seguito dell'approvazione da parte della Giunta Regionale di Governo, saranno oggetto di specifica procedura scritta.</a:t>
            </a:r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7081451"/>
              </p:ext>
            </p:extLst>
          </p:nvPr>
        </p:nvGraphicFramePr>
        <p:xfrm>
          <a:off x="2765122" y="1653189"/>
          <a:ext cx="6672443" cy="1320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1451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579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it-IT" sz="1600" dirty="0"/>
                        <a:t>Dotazione</a:t>
                      </a:r>
                      <a:r>
                        <a:rPr lang="it-IT" sz="1600" baseline="0" dirty="0"/>
                        <a:t> della Sezione Speciale 2 del PSC</a:t>
                      </a:r>
                      <a:endParaRPr lang="it-IT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dirty="0"/>
                        <a:t>423.820.000,00</a:t>
                      </a:r>
                      <a:endParaRPr lang="it-IT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it-IT" sz="1600" dirty="0"/>
                        <a:t>Sperse COVID</a:t>
                      </a:r>
                      <a:r>
                        <a:rPr lang="it-IT" sz="1600" baseline="0" dirty="0"/>
                        <a:t> – 19 anticipate dallo Stato e certificate sul PO FESR e PO FSE</a:t>
                      </a:r>
                      <a:endParaRPr lang="it-IT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dirty="0"/>
                        <a:t>346.759.228,19</a:t>
                      </a:r>
                      <a:endParaRPr lang="it-IT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it-IT" sz="1600" b="1" dirty="0"/>
                        <a:t>=</a:t>
                      </a:r>
                      <a:r>
                        <a:rPr lang="it-IT" sz="1600" b="1" baseline="0" dirty="0"/>
                        <a:t> Risorse residue della Sezione Speciale 2 del PSC</a:t>
                      </a:r>
                      <a:endParaRPr lang="it-IT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b="1" dirty="0"/>
                        <a:t>77.060.771,81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54334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>
            <a:extLst>
              <a:ext uri="{FF2B5EF4-FFF2-40B4-BE49-F238E27FC236}">
                <a16:creationId xmlns:a16="http://schemas.microsoft.com/office/drawing/2014/main" xmlns="" id="{2C0B3743-1F98-884E-8AD8-44B8F054D7B2}"/>
              </a:ext>
            </a:extLst>
          </p:cNvPr>
          <p:cNvSpPr/>
          <p:nvPr/>
        </p:nvSpPr>
        <p:spPr>
          <a:xfrm>
            <a:off x="11867976" y="6534000"/>
            <a:ext cx="324024" cy="324000"/>
          </a:xfrm>
          <a:prstGeom prst="rect">
            <a:avLst/>
          </a:prstGeom>
          <a:solidFill>
            <a:srgbClr val="F49C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CasellaDiTesto 44">
            <a:extLst>
              <a:ext uri="{FF2B5EF4-FFF2-40B4-BE49-F238E27FC236}">
                <a16:creationId xmlns:a16="http://schemas.microsoft.com/office/drawing/2014/main" xmlns="" id="{77A39E99-0D89-E848-A1F1-6FABFDD990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67976" y="6569646"/>
            <a:ext cx="324024" cy="24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fld id="{6930E9F3-8787-4FF4-A25F-AF6FBE2B4080}" type="slidenum">
              <a:rPr lang="it-IT" altLang="it-IT" sz="1100" b="1">
                <a:solidFill>
                  <a:schemeClr val="bg1"/>
                </a:solidFill>
              </a:rPr>
              <a:pPr algn="ctr"/>
              <a:t>18</a:t>
            </a:fld>
            <a:endParaRPr lang="it-IT" altLang="it-IT" sz="1100" b="1" dirty="0">
              <a:solidFill>
                <a:schemeClr val="bg1"/>
              </a:solidFill>
            </a:endParaRPr>
          </a:p>
        </p:txBody>
      </p:sp>
      <p:sp>
        <p:nvSpPr>
          <p:cNvPr id="13" name="TextBox 19">
            <a:extLst>
              <a:ext uri="{FF2B5EF4-FFF2-40B4-BE49-F238E27FC236}">
                <a16:creationId xmlns:a16="http://schemas.microsoft.com/office/drawing/2014/main" xmlns="" id="{4F2E8CE9-10C4-134C-AA8C-92F85B4B3940}"/>
              </a:ext>
            </a:extLst>
          </p:cNvPr>
          <p:cNvSpPr txBox="1"/>
          <p:nvPr/>
        </p:nvSpPr>
        <p:spPr>
          <a:xfrm>
            <a:off x="334962" y="2479492"/>
            <a:ext cx="11522075" cy="221599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/>
            <a:r>
              <a:rPr lang="it-IT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 </a:t>
            </a:r>
            <a:r>
              <a:rPr lang="it-IT" sz="36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Approvazione</a:t>
            </a:r>
            <a:r>
              <a:rPr lang="it-IT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delle richieste di riprogrammazione pervenute dai Dipartimenti/Centri di Responsabilità e approvazione del Piano Finanziario aggiornato della Sezione Ordinaria del PSC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xmlns="" id="{31550885-6CF7-E74E-899E-687E049AA787}"/>
              </a:ext>
            </a:extLst>
          </p:cNvPr>
          <p:cNvSpPr/>
          <p:nvPr/>
        </p:nvSpPr>
        <p:spPr>
          <a:xfrm>
            <a:off x="0" y="0"/>
            <a:ext cx="12192000" cy="765175"/>
          </a:xfrm>
          <a:prstGeom prst="rect">
            <a:avLst/>
          </a:prstGeom>
          <a:solidFill>
            <a:srgbClr val="005D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xmlns="" id="{C6A14AFC-1852-7041-9192-1AD6D5F8B7D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4963" y="168528"/>
            <a:ext cx="4028405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32946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>
            <a:extLst>
              <a:ext uri="{FF2B5EF4-FFF2-40B4-BE49-F238E27FC236}">
                <a16:creationId xmlns:a16="http://schemas.microsoft.com/office/drawing/2014/main" xmlns="" id="{2C0B3743-1F98-884E-8AD8-44B8F054D7B2}"/>
              </a:ext>
            </a:extLst>
          </p:cNvPr>
          <p:cNvSpPr/>
          <p:nvPr/>
        </p:nvSpPr>
        <p:spPr>
          <a:xfrm>
            <a:off x="11867976" y="6534000"/>
            <a:ext cx="324024" cy="324000"/>
          </a:xfrm>
          <a:prstGeom prst="rect">
            <a:avLst/>
          </a:prstGeom>
          <a:solidFill>
            <a:srgbClr val="F49C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CasellaDiTesto 44">
            <a:extLst>
              <a:ext uri="{FF2B5EF4-FFF2-40B4-BE49-F238E27FC236}">
                <a16:creationId xmlns:a16="http://schemas.microsoft.com/office/drawing/2014/main" xmlns="" id="{77A39E99-0D89-E848-A1F1-6FABFDD990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67976" y="6569646"/>
            <a:ext cx="324024" cy="24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fld id="{6930E9F3-8787-4FF4-A25F-AF6FBE2B4080}" type="slidenum">
              <a:rPr lang="it-IT" altLang="it-IT" sz="1100" b="1">
                <a:solidFill>
                  <a:schemeClr val="bg1"/>
                </a:solidFill>
              </a:rPr>
              <a:pPr algn="ctr"/>
              <a:t>19</a:t>
            </a:fld>
            <a:endParaRPr lang="it-IT" altLang="it-IT" sz="1100" b="1" dirty="0">
              <a:solidFill>
                <a:schemeClr val="bg1"/>
              </a:solidFill>
            </a:endParaRP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xmlns="" id="{31550885-6CF7-E74E-899E-687E049AA787}"/>
              </a:ext>
            </a:extLst>
          </p:cNvPr>
          <p:cNvSpPr/>
          <p:nvPr/>
        </p:nvSpPr>
        <p:spPr>
          <a:xfrm>
            <a:off x="0" y="0"/>
            <a:ext cx="12192000" cy="765175"/>
          </a:xfrm>
          <a:prstGeom prst="rect">
            <a:avLst/>
          </a:prstGeom>
          <a:solidFill>
            <a:srgbClr val="005D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xmlns="" id="{C6A14AFC-1852-7041-9192-1AD6D5F8B7D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4963" y="168528"/>
            <a:ext cx="4028405" cy="432000"/>
          </a:xfrm>
          <a:prstGeom prst="rect">
            <a:avLst/>
          </a:prstGeom>
        </p:spPr>
      </p:pic>
      <p:sp>
        <p:nvSpPr>
          <p:cNvPr id="16" name="Rettangolo arrotondato 15"/>
          <p:cNvSpPr/>
          <p:nvPr/>
        </p:nvSpPr>
        <p:spPr>
          <a:xfrm>
            <a:off x="775683" y="1759076"/>
            <a:ext cx="2555631" cy="1162165"/>
          </a:xfrm>
          <a:prstGeom prst="roundRect">
            <a:avLst/>
          </a:prstGeom>
          <a:ln w="571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/>
              <a:t>Dipartimento Regionale della Protezione Civile</a:t>
            </a:r>
            <a:endParaRPr lang="it-IT" b="1" dirty="0"/>
          </a:p>
        </p:txBody>
      </p:sp>
      <p:sp>
        <p:nvSpPr>
          <p:cNvPr id="18" name="Freccia a destra 17"/>
          <p:cNvSpPr/>
          <p:nvPr/>
        </p:nvSpPr>
        <p:spPr>
          <a:xfrm>
            <a:off x="4257439" y="2139913"/>
            <a:ext cx="893167" cy="40048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9" name="Rettangolo arrotondato 18"/>
          <p:cNvSpPr/>
          <p:nvPr/>
        </p:nvSpPr>
        <p:spPr>
          <a:xfrm>
            <a:off x="787408" y="4666400"/>
            <a:ext cx="2555631" cy="1162165"/>
          </a:xfrm>
          <a:prstGeom prst="roundRect">
            <a:avLst/>
          </a:prstGeom>
          <a:ln w="571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/>
              <a:t>Dipartimento Regionale dei Beni Culturali e dell’Identità Siciliana </a:t>
            </a:r>
            <a:endParaRPr lang="it-IT" b="1" dirty="0"/>
          </a:p>
        </p:txBody>
      </p:sp>
      <p:sp>
        <p:nvSpPr>
          <p:cNvPr id="20" name="Rettangolo arrotondato 19"/>
          <p:cNvSpPr/>
          <p:nvPr/>
        </p:nvSpPr>
        <p:spPr>
          <a:xfrm>
            <a:off x="787408" y="3189284"/>
            <a:ext cx="2555631" cy="1162165"/>
          </a:xfrm>
          <a:prstGeom prst="roundRect">
            <a:avLst/>
          </a:prstGeom>
          <a:ln w="571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/>
              <a:t>Dipartimento Regionale delle infrastrutture, della mobilità e dei trasporti</a:t>
            </a:r>
          </a:p>
        </p:txBody>
      </p:sp>
      <p:sp>
        <p:nvSpPr>
          <p:cNvPr id="21" name="Freccia a destra 20"/>
          <p:cNvSpPr/>
          <p:nvPr/>
        </p:nvSpPr>
        <p:spPr>
          <a:xfrm>
            <a:off x="4328199" y="3570121"/>
            <a:ext cx="893167" cy="40048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3" name="Freccia a destra 22"/>
          <p:cNvSpPr/>
          <p:nvPr/>
        </p:nvSpPr>
        <p:spPr>
          <a:xfrm>
            <a:off x="4343677" y="5047237"/>
            <a:ext cx="893167" cy="40048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5" name="Title 1">
            <a:extLst>
              <a:ext uri="{FF2B5EF4-FFF2-40B4-BE49-F238E27FC236}">
                <a16:creationId xmlns:a16="http://schemas.microsoft.com/office/drawing/2014/main" xmlns="" id="{1F59DCBC-CA01-3572-A9B5-2356DEB7ADCE}"/>
              </a:ext>
            </a:extLst>
          </p:cNvPr>
          <p:cNvSpPr txBox="1">
            <a:spLocks/>
          </p:cNvSpPr>
          <p:nvPr/>
        </p:nvSpPr>
        <p:spPr>
          <a:xfrm>
            <a:off x="334963" y="752590"/>
            <a:ext cx="11235714" cy="961802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ts val="2480"/>
              </a:lnSpc>
            </a:pPr>
            <a:r>
              <a:rPr lang="it-IT" sz="2000" dirty="0"/>
              <a:t>Richiesta di maggiore risorse per la copertura di Perizie di Variante e Suppletive (PVS) o maggiori fabbisogni correlati all’aumento dei costi delle materie prime e, pertanto, necessarie per la completa realizzazione degli interventi</a:t>
            </a:r>
            <a:r>
              <a:rPr lang="it-IT" sz="2000" dirty="0">
                <a:solidFill>
                  <a:srgbClr val="1641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</a:p>
        </p:txBody>
      </p:sp>
      <p:sp>
        <p:nvSpPr>
          <p:cNvPr id="26" name="Rettangolo arrotondato 25"/>
          <p:cNvSpPr/>
          <p:nvPr/>
        </p:nvSpPr>
        <p:spPr>
          <a:xfrm>
            <a:off x="7033844" y="1853475"/>
            <a:ext cx="4021015" cy="784217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/>
              <a:t>Ricognizione complessiva su n. 18 interventi inerenti le vie di fuga</a:t>
            </a:r>
          </a:p>
          <a:p>
            <a:pPr algn="ctr"/>
            <a:r>
              <a:rPr lang="it-IT" dirty="0"/>
              <a:t>Fabbisogno: </a:t>
            </a:r>
            <a:r>
              <a:rPr lang="it-IT" b="1" dirty="0"/>
              <a:t>1.601.656,82 euro </a:t>
            </a:r>
          </a:p>
        </p:txBody>
      </p:sp>
      <p:sp>
        <p:nvSpPr>
          <p:cNvPr id="27" name="Rettangolo arrotondato 26"/>
          <p:cNvSpPr/>
          <p:nvPr/>
        </p:nvSpPr>
        <p:spPr>
          <a:xfrm>
            <a:off x="7022122" y="3378256"/>
            <a:ext cx="4021015" cy="784217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/>
              <a:t>Ricognizione su n. 15 interventi relativi al settore stradale</a:t>
            </a:r>
          </a:p>
          <a:p>
            <a:pPr algn="ctr"/>
            <a:r>
              <a:rPr lang="it-IT" dirty="0"/>
              <a:t>Fabbisogno: </a:t>
            </a:r>
            <a:r>
              <a:rPr lang="it-IT" b="1" dirty="0"/>
              <a:t>2.231.260,05 euro </a:t>
            </a:r>
          </a:p>
        </p:txBody>
      </p:sp>
      <p:sp>
        <p:nvSpPr>
          <p:cNvPr id="28" name="Rettangolo arrotondato 27"/>
          <p:cNvSpPr/>
          <p:nvPr/>
        </p:nvSpPr>
        <p:spPr>
          <a:xfrm>
            <a:off x="7022122" y="4672713"/>
            <a:ext cx="4021015" cy="784217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/>
              <a:t>Ricognizione complessiva su tutti gli interventi di competenza</a:t>
            </a:r>
          </a:p>
          <a:p>
            <a:pPr algn="ctr"/>
            <a:r>
              <a:rPr lang="it-IT" dirty="0"/>
              <a:t>Fabbisogno: </a:t>
            </a:r>
            <a:r>
              <a:rPr lang="it-IT" b="1" dirty="0"/>
              <a:t>897.828,77  euro </a:t>
            </a:r>
          </a:p>
        </p:txBody>
      </p:sp>
    </p:spTree>
    <p:extLst>
      <p:ext uri="{BB962C8B-B14F-4D97-AF65-F5344CB8AC3E}">
        <p14:creationId xmlns:p14="http://schemas.microsoft.com/office/powerpoint/2010/main" val="1961161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>
            <a:extLst>
              <a:ext uri="{FF2B5EF4-FFF2-40B4-BE49-F238E27FC236}">
                <a16:creationId xmlns:a16="http://schemas.microsoft.com/office/drawing/2014/main" xmlns="" id="{2C0B3743-1F98-884E-8AD8-44B8F054D7B2}"/>
              </a:ext>
            </a:extLst>
          </p:cNvPr>
          <p:cNvSpPr/>
          <p:nvPr/>
        </p:nvSpPr>
        <p:spPr>
          <a:xfrm>
            <a:off x="11867976" y="6534000"/>
            <a:ext cx="324024" cy="324000"/>
          </a:xfrm>
          <a:prstGeom prst="rect">
            <a:avLst/>
          </a:prstGeom>
          <a:solidFill>
            <a:srgbClr val="F49C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CasellaDiTesto 44">
            <a:extLst>
              <a:ext uri="{FF2B5EF4-FFF2-40B4-BE49-F238E27FC236}">
                <a16:creationId xmlns:a16="http://schemas.microsoft.com/office/drawing/2014/main" xmlns="" id="{77A39E99-0D89-E848-A1F1-6FABFDD990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67976" y="6569646"/>
            <a:ext cx="324024" cy="24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fld id="{6930E9F3-8787-4FF4-A25F-AF6FBE2B4080}" type="slidenum">
              <a:rPr lang="it-IT" altLang="it-IT" sz="1100" b="1">
                <a:solidFill>
                  <a:schemeClr val="bg1"/>
                </a:solidFill>
              </a:rPr>
              <a:pPr algn="ctr"/>
              <a:t>2</a:t>
            </a:fld>
            <a:endParaRPr lang="it-IT" altLang="it-IT" sz="1100" b="1" dirty="0">
              <a:solidFill>
                <a:schemeClr val="bg1"/>
              </a:solidFill>
            </a:endParaRPr>
          </a:p>
        </p:txBody>
      </p:sp>
      <p:sp>
        <p:nvSpPr>
          <p:cNvPr id="12" name="TextBox 19">
            <a:extLst>
              <a:ext uri="{FF2B5EF4-FFF2-40B4-BE49-F238E27FC236}">
                <a16:creationId xmlns:a16="http://schemas.microsoft.com/office/drawing/2014/main" xmlns="" id="{0BD61035-0655-A04B-9CDF-09D22A50E47E}"/>
              </a:ext>
            </a:extLst>
          </p:cNvPr>
          <p:cNvSpPr txBox="1"/>
          <p:nvPr/>
        </p:nvSpPr>
        <p:spPr>
          <a:xfrm>
            <a:off x="324024" y="1075675"/>
            <a:ext cx="11076852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b="1" dirty="0" err="1">
                <a:solidFill>
                  <a:srgbClr val="005D9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Ordine</a:t>
            </a:r>
            <a:r>
              <a:rPr lang="en-US" sz="2400" b="1" dirty="0">
                <a:solidFill>
                  <a:srgbClr val="005D9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del </a:t>
            </a:r>
            <a:r>
              <a:rPr lang="en-US" sz="2400" b="1" dirty="0" err="1">
                <a:solidFill>
                  <a:srgbClr val="005D9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giorno</a:t>
            </a:r>
            <a:r>
              <a:rPr lang="en-US" sz="2400" b="1" dirty="0">
                <a:solidFill>
                  <a:srgbClr val="005D9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endParaRPr lang="en-US" sz="2400" b="1" dirty="0">
              <a:solidFill>
                <a:srgbClr val="005D9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TextBox 19">
            <a:extLst>
              <a:ext uri="{FF2B5EF4-FFF2-40B4-BE49-F238E27FC236}">
                <a16:creationId xmlns:a16="http://schemas.microsoft.com/office/drawing/2014/main" xmlns="" id="{4F2E8CE9-10C4-134C-AA8C-92F85B4B3940}"/>
              </a:ext>
            </a:extLst>
          </p:cNvPr>
          <p:cNvSpPr txBox="1"/>
          <p:nvPr/>
        </p:nvSpPr>
        <p:spPr>
          <a:xfrm>
            <a:off x="345901" y="1791335"/>
            <a:ext cx="11522075" cy="444737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it-IT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Aggiornamento sullo stato di attuazione del Piano di Sviluppo e coesione (PSC) della Regione Siciliana alla scadenza di monitoraggio del 30/06/2024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it-IT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Approvazione della Relazione finale di chiusura parziale del PSC, relativa alle risorse associate a progetti conclusi alla data del 31/12/2023 per ciascuna area tematica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it-IT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Seguiti della procedura scritta n. 1/2024 e procedura scritta n. 3/2024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it-IT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Approvazione delle richieste di riprogrammazione pervenute dai Dipartimenti/Centri di Responsabilità e approvazione del Piano Finanziario aggiornato della Sezione Ordinaria del PSC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it-IT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Aggiornamento sullo stato di attuazione della procedura di migrazione dei dati degli interventi afferenti ai cicli di programmazione 2000-2006 (SGP) e 2007-2013 sul Sistema di Monitoraggio nel PUC 2014-2020 e degli interventi afferenti al Programma Patto per il Sud del ciclo di Programmazione 2014-2020 al Programma PSC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it-IT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Varie ed eventuali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xmlns="" id="{31550885-6CF7-E74E-899E-687E049AA787}"/>
              </a:ext>
            </a:extLst>
          </p:cNvPr>
          <p:cNvSpPr/>
          <p:nvPr/>
        </p:nvSpPr>
        <p:spPr>
          <a:xfrm>
            <a:off x="0" y="0"/>
            <a:ext cx="12192000" cy="765175"/>
          </a:xfrm>
          <a:prstGeom prst="rect">
            <a:avLst/>
          </a:prstGeom>
          <a:solidFill>
            <a:srgbClr val="005D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xmlns="" id="{C6A14AFC-1852-7041-9192-1AD6D5F8B7D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4963" y="168528"/>
            <a:ext cx="4028405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7478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>
            <a:extLst>
              <a:ext uri="{FF2B5EF4-FFF2-40B4-BE49-F238E27FC236}">
                <a16:creationId xmlns:a16="http://schemas.microsoft.com/office/drawing/2014/main" xmlns="" id="{2C0B3743-1F98-884E-8AD8-44B8F054D7B2}"/>
              </a:ext>
            </a:extLst>
          </p:cNvPr>
          <p:cNvSpPr/>
          <p:nvPr/>
        </p:nvSpPr>
        <p:spPr>
          <a:xfrm>
            <a:off x="11867976" y="6534000"/>
            <a:ext cx="324024" cy="324000"/>
          </a:xfrm>
          <a:prstGeom prst="rect">
            <a:avLst/>
          </a:prstGeom>
          <a:solidFill>
            <a:srgbClr val="F49C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CasellaDiTesto 44">
            <a:extLst>
              <a:ext uri="{FF2B5EF4-FFF2-40B4-BE49-F238E27FC236}">
                <a16:creationId xmlns:a16="http://schemas.microsoft.com/office/drawing/2014/main" xmlns="" id="{77A39E99-0D89-E848-A1F1-6FABFDD990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67976" y="6569646"/>
            <a:ext cx="324024" cy="24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fld id="{6930E9F3-8787-4FF4-A25F-AF6FBE2B4080}" type="slidenum">
              <a:rPr lang="it-IT" altLang="it-IT" sz="1100" b="1">
                <a:solidFill>
                  <a:schemeClr val="bg1"/>
                </a:solidFill>
              </a:rPr>
              <a:pPr algn="ctr"/>
              <a:t>20</a:t>
            </a:fld>
            <a:endParaRPr lang="it-IT" altLang="it-IT" sz="1100" b="1" dirty="0">
              <a:solidFill>
                <a:schemeClr val="bg1"/>
              </a:solidFill>
            </a:endParaRPr>
          </a:p>
        </p:txBody>
      </p:sp>
      <p:sp>
        <p:nvSpPr>
          <p:cNvPr id="13" name="TextBox 19">
            <a:extLst>
              <a:ext uri="{FF2B5EF4-FFF2-40B4-BE49-F238E27FC236}">
                <a16:creationId xmlns:a16="http://schemas.microsoft.com/office/drawing/2014/main" xmlns="" id="{4F2E8CE9-10C4-134C-AA8C-92F85B4B3940}"/>
              </a:ext>
            </a:extLst>
          </p:cNvPr>
          <p:cNvSpPr txBox="1"/>
          <p:nvPr/>
        </p:nvSpPr>
        <p:spPr>
          <a:xfrm>
            <a:off x="334962" y="2479492"/>
            <a:ext cx="11522075" cy="33239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it-IT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5. Aggiornamento sullo stato di attuazione della procedura di migrazione dei dati degli interventi afferenti ai cicli di programmazione 2000-2006 (SGP) e 2007-2013 sul Sistema di Monitoraggio nel PUC 2014-2020 e degli interventi afferenti al Programma Patto per il Sud del ciclo di Programmazione 2014-2020 al Programma PSC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xmlns="" id="{31550885-6CF7-E74E-899E-687E049AA787}"/>
              </a:ext>
            </a:extLst>
          </p:cNvPr>
          <p:cNvSpPr/>
          <p:nvPr/>
        </p:nvSpPr>
        <p:spPr>
          <a:xfrm>
            <a:off x="0" y="0"/>
            <a:ext cx="12192000" cy="765175"/>
          </a:xfrm>
          <a:prstGeom prst="rect">
            <a:avLst/>
          </a:prstGeom>
          <a:solidFill>
            <a:srgbClr val="005D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xmlns="" id="{C6A14AFC-1852-7041-9192-1AD6D5F8B7D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4963" y="168528"/>
            <a:ext cx="4028405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69416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1">
            <a:extLst>
              <a:ext uri="{FF2B5EF4-FFF2-40B4-BE49-F238E27FC236}">
                <a16:creationId xmlns:a16="http://schemas.microsoft.com/office/drawing/2014/main" xmlns="" id="{664C555E-B53F-7C4D-AA98-86F9D886362D}"/>
              </a:ext>
            </a:extLst>
          </p:cNvPr>
          <p:cNvSpPr txBox="1">
            <a:spLocks/>
          </p:cNvSpPr>
          <p:nvPr/>
        </p:nvSpPr>
        <p:spPr>
          <a:xfrm>
            <a:off x="334963" y="1164544"/>
            <a:ext cx="11864435" cy="641201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ts val="2480"/>
              </a:lnSpc>
            </a:pPr>
            <a:r>
              <a:rPr lang="it-IT" sz="2400" dirty="0">
                <a:solidFill>
                  <a:srgbClr val="1641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Migrazione progetti su PSC 2014-2020</a:t>
            </a:r>
          </a:p>
          <a:p>
            <a:pPr algn="just">
              <a:lnSpc>
                <a:spcPts val="2480"/>
              </a:lnSpc>
            </a:pPr>
            <a:r>
              <a:rPr lang="it-IT" sz="2400" dirty="0">
                <a:solidFill>
                  <a:srgbClr val="1641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</a:p>
        </p:txBody>
      </p:sp>
      <p:sp>
        <p:nvSpPr>
          <p:cNvPr id="68" name="CasellaDiTesto 1">
            <a:extLst>
              <a:ext uri="{FF2B5EF4-FFF2-40B4-BE49-F238E27FC236}">
                <a16:creationId xmlns:a16="http://schemas.microsoft.com/office/drawing/2014/main" xmlns="" id="{5610EFB0-6AE7-FF60-2131-E62E893110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4275" y="2582863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it-IT" altLang="it-IT"/>
          </a:p>
        </p:txBody>
      </p:sp>
      <p:graphicFrame>
        <p:nvGraphicFramePr>
          <p:cNvPr id="3" name="Grafico 2">
            <a:extLst>
              <a:ext uri="{FF2B5EF4-FFF2-40B4-BE49-F238E27FC236}">
                <a16:creationId xmlns:a16="http://schemas.microsoft.com/office/drawing/2014/main" xmlns="" id="{52B80B71-8B9A-CD26-9698-94F0BAA58B1F}"/>
              </a:ext>
            </a:extLst>
          </p:cNvPr>
          <p:cNvGraphicFramePr>
            <a:graphicFrameLocks/>
          </p:cNvGraphicFramePr>
          <p:nvPr/>
        </p:nvGraphicFramePr>
        <p:xfrm>
          <a:off x="4949072" y="1336340"/>
          <a:ext cx="6721312" cy="53350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ttangolo 3">
            <a:extLst>
              <a:ext uri="{FF2B5EF4-FFF2-40B4-BE49-F238E27FC236}">
                <a16:creationId xmlns:a16="http://schemas.microsoft.com/office/drawing/2014/main" xmlns="" id="{FB420AD2-AAE9-95E1-CCE9-BAF5CD7A2E9A}"/>
              </a:ext>
            </a:extLst>
          </p:cNvPr>
          <p:cNvSpPr/>
          <p:nvPr/>
        </p:nvSpPr>
        <p:spPr>
          <a:xfrm>
            <a:off x="0" y="0"/>
            <a:ext cx="12192000" cy="765175"/>
          </a:xfrm>
          <a:prstGeom prst="rect">
            <a:avLst/>
          </a:prstGeom>
          <a:solidFill>
            <a:srgbClr val="005D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xmlns="" id="{6A0C439D-924A-BF37-7650-9CB79DF077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4963" y="168528"/>
            <a:ext cx="4028405" cy="432000"/>
          </a:xfrm>
          <a:prstGeom prst="rect">
            <a:avLst/>
          </a:prstGeom>
        </p:spPr>
      </p:pic>
      <p:sp>
        <p:nvSpPr>
          <p:cNvPr id="6" name="Rettangolo 5">
            <a:extLst>
              <a:ext uri="{FF2B5EF4-FFF2-40B4-BE49-F238E27FC236}">
                <a16:creationId xmlns:a16="http://schemas.microsoft.com/office/drawing/2014/main" xmlns="" id="{2A76FC10-E2D9-9744-B350-A78039190B79}"/>
              </a:ext>
            </a:extLst>
          </p:cNvPr>
          <p:cNvSpPr/>
          <p:nvPr/>
        </p:nvSpPr>
        <p:spPr>
          <a:xfrm>
            <a:off x="11867976" y="6534000"/>
            <a:ext cx="324024" cy="324000"/>
          </a:xfrm>
          <a:prstGeom prst="rect">
            <a:avLst/>
          </a:prstGeom>
          <a:solidFill>
            <a:srgbClr val="F49C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CasellaDiTesto 44">
            <a:extLst>
              <a:ext uri="{FF2B5EF4-FFF2-40B4-BE49-F238E27FC236}">
                <a16:creationId xmlns:a16="http://schemas.microsoft.com/office/drawing/2014/main" xmlns="" id="{8447EBE2-6D7E-C126-E11C-5D154FEC39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57037" y="6534000"/>
            <a:ext cx="324024" cy="24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fld id="{6930E9F3-8787-4FF4-A25F-AF6FBE2B4080}" type="slidenum">
              <a:rPr lang="it-IT" altLang="it-IT" sz="1100" b="1">
                <a:solidFill>
                  <a:schemeClr val="bg1"/>
                </a:solidFill>
              </a:rPr>
              <a:pPr algn="ctr"/>
              <a:t>21</a:t>
            </a:fld>
            <a:endParaRPr lang="it-IT" altLang="it-IT" sz="1100" b="1" dirty="0">
              <a:solidFill>
                <a:schemeClr val="bg1"/>
              </a:solidFill>
            </a:endParaRPr>
          </a:p>
        </p:txBody>
      </p:sp>
      <p:graphicFrame>
        <p:nvGraphicFramePr>
          <p:cNvPr id="9" name="Grafico 8">
            <a:extLst>
              <a:ext uri="{FF2B5EF4-FFF2-40B4-BE49-F238E27FC236}">
                <a16:creationId xmlns:a16="http://schemas.microsoft.com/office/drawing/2014/main" xmlns="" id="{2AEDACB6-0262-30F3-CD27-EEB41741830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7838258"/>
              </p:ext>
            </p:extLst>
          </p:nvPr>
        </p:nvGraphicFramePr>
        <p:xfrm>
          <a:off x="5846188" y="1414020"/>
          <a:ext cx="5824195" cy="50078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Grafico 12">
            <a:extLst>
              <a:ext uri="{FF2B5EF4-FFF2-40B4-BE49-F238E27FC236}">
                <a16:creationId xmlns:a16="http://schemas.microsoft.com/office/drawing/2014/main" xmlns="" id="{3DDD0AA2-6659-8CB3-2E23-72FF6B3A2A3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31650373"/>
              </p:ext>
            </p:extLst>
          </p:nvPr>
        </p:nvGraphicFramePr>
        <p:xfrm>
          <a:off x="5912175" y="1805745"/>
          <a:ext cx="5489360" cy="33286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4" name="Tabella 13">
            <a:extLst>
              <a:ext uri="{FF2B5EF4-FFF2-40B4-BE49-F238E27FC236}">
                <a16:creationId xmlns:a16="http://schemas.microsoft.com/office/drawing/2014/main" xmlns="" id="{45701EDE-7E0D-BFE8-B8DC-248D7FF588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1795346"/>
              </p:ext>
            </p:extLst>
          </p:nvPr>
        </p:nvGraphicFramePr>
        <p:xfrm>
          <a:off x="521616" y="2450360"/>
          <a:ext cx="4609707" cy="19572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47274">
                  <a:extLst>
                    <a:ext uri="{9D8B030D-6E8A-4147-A177-3AD203B41FA5}">
                      <a16:colId xmlns:a16="http://schemas.microsoft.com/office/drawing/2014/main" xmlns="" val="4139897786"/>
                    </a:ext>
                  </a:extLst>
                </a:gridCol>
                <a:gridCol w="2262433">
                  <a:extLst>
                    <a:ext uri="{9D8B030D-6E8A-4147-A177-3AD203B41FA5}">
                      <a16:colId xmlns:a16="http://schemas.microsoft.com/office/drawing/2014/main" xmlns="" val="4037072583"/>
                    </a:ext>
                  </a:extLst>
                </a:gridCol>
              </a:tblGrid>
              <a:tr h="391456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Ciclo programmazione</a:t>
                      </a:r>
                    </a:p>
                  </a:txBody>
                  <a:tcPr marL="7620" marR="7620" marT="762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N. interventi</a:t>
                      </a:r>
                    </a:p>
                  </a:txBody>
                  <a:tcPr marL="7620" marR="7620" marT="7620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11675716"/>
                  </a:ext>
                </a:extLst>
              </a:tr>
              <a:tr h="391456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2000-2006</a:t>
                      </a:r>
                    </a:p>
                  </a:txBody>
                  <a:tcPr marL="7620" marR="7620" marT="762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 dirty="0">
                          <a:effectLst/>
                        </a:rPr>
                        <a:t>1128</a:t>
                      </a:r>
                      <a:endParaRPr lang="it-IT" sz="1400" b="1" i="0" u="none" strike="noStrike" dirty="0">
                        <a:solidFill>
                          <a:srgbClr val="30549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984057099"/>
                  </a:ext>
                </a:extLst>
              </a:tr>
              <a:tr h="391456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2007-2013</a:t>
                      </a:r>
                    </a:p>
                  </a:txBody>
                  <a:tcPr marL="7620" marR="7620" marT="762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 dirty="0">
                          <a:effectLst/>
                        </a:rPr>
                        <a:t>1180</a:t>
                      </a:r>
                      <a:endParaRPr lang="it-IT" sz="1400" b="1" i="0" u="none" strike="noStrike" dirty="0">
                        <a:solidFill>
                          <a:srgbClr val="30549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2442969865"/>
                  </a:ext>
                </a:extLst>
              </a:tr>
              <a:tr h="391456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2014-2020</a:t>
                      </a:r>
                    </a:p>
                  </a:txBody>
                  <a:tcPr marL="7620" marR="7620" marT="762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 dirty="0">
                          <a:effectLst/>
                        </a:rPr>
                        <a:t>2209</a:t>
                      </a:r>
                      <a:endParaRPr lang="it-IT" sz="1400" b="1" i="0" u="none" strike="noStrike" dirty="0">
                        <a:solidFill>
                          <a:srgbClr val="30549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170462154"/>
                  </a:ext>
                </a:extLst>
              </a:tr>
              <a:tr h="391456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Totale complessivo</a:t>
                      </a:r>
                    </a:p>
                  </a:txBody>
                  <a:tcPr marL="7620" marR="7620" marT="762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u="none" strike="noStrike" dirty="0">
                          <a:effectLst/>
                        </a:rPr>
                        <a:t>4517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2010476435"/>
                  </a:ext>
                </a:extLst>
              </a:tr>
            </a:tbl>
          </a:graphicData>
        </a:graphic>
      </p:graphicFrame>
      <p:sp>
        <p:nvSpPr>
          <p:cNvPr id="16" name="CasellaDiTesto 15">
            <a:extLst>
              <a:ext uri="{FF2B5EF4-FFF2-40B4-BE49-F238E27FC236}">
                <a16:creationId xmlns:a16="http://schemas.microsoft.com/office/drawing/2014/main" xmlns="" id="{B3E05DB4-1585-A2CA-5C42-0FBB49D205AA}"/>
              </a:ext>
            </a:extLst>
          </p:cNvPr>
          <p:cNvSpPr txBox="1"/>
          <p:nvPr/>
        </p:nvSpPr>
        <p:spPr>
          <a:xfrm>
            <a:off x="532934" y="5779059"/>
            <a:ext cx="100439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b="1" dirty="0"/>
              <a:t>La migrazione dei progetti afferenti il PSC è stata completata il 24 settembre 2024</a:t>
            </a:r>
          </a:p>
        </p:txBody>
      </p:sp>
    </p:spTree>
    <p:extLst>
      <p:ext uri="{BB962C8B-B14F-4D97-AF65-F5344CB8AC3E}">
        <p14:creationId xmlns:p14="http://schemas.microsoft.com/office/powerpoint/2010/main" val="34392071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>
            <a:extLst>
              <a:ext uri="{FF2B5EF4-FFF2-40B4-BE49-F238E27FC236}">
                <a16:creationId xmlns:a16="http://schemas.microsoft.com/office/drawing/2014/main" xmlns="" id="{2C0B3743-1F98-884E-8AD8-44B8F054D7B2}"/>
              </a:ext>
            </a:extLst>
          </p:cNvPr>
          <p:cNvSpPr/>
          <p:nvPr/>
        </p:nvSpPr>
        <p:spPr>
          <a:xfrm>
            <a:off x="11867976" y="6534000"/>
            <a:ext cx="324024" cy="324000"/>
          </a:xfrm>
          <a:prstGeom prst="rect">
            <a:avLst/>
          </a:prstGeom>
          <a:solidFill>
            <a:srgbClr val="F49C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CasellaDiTesto 44">
            <a:extLst>
              <a:ext uri="{FF2B5EF4-FFF2-40B4-BE49-F238E27FC236}">
                <a16:creationId xmlns:a16="http://schemas.microsoft.com/office/drawing/2014/main" xmlns="" id="{77A39E99-0D89-E848-A1F1-6FABFDD990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67976" y="6569646"/>
            <a:ext cx="324024" cy="24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fld id="{6930E9F3-8787-4FF4-A25F-AF6FBE2B4080}" type="slidenum">
              <a:rPr lang="it-IT" altLang="it-IT" sz="1100" b="1">
                <a:solidFill>
                  <a:schemeClr val="bg1"/>
                </a:solidFill>
              </a:rPr>
              <a:pPr algn="ctr"/>
              <a:t>22</a:t>
            </a:fld>
            <a:endParaRPr lang="it-IT" altLang="it-IT" sz="1100" b="1" dirty="0">
              <a:solidFill>
                <a:schemeClr val="bg1"/>
              </a:solidFill>
            </a:endParaRPr>
          </a:p>
        </p:txBody>
      </p:sp>
      <p:sp>
        <p:nvSpPr>
          <p:cNvPr id="13" name="TextBox 19">
            <a:extLst>
              <a:ext uri="{FF2B5EF4-FFF2-40B4-BE49-F238E27FC236}">
                <a16:creationId xmlns:a16="http://schemas.microsoft.com/office/drawing/2014/main" xmlns="" id="{4F2E8CE9-10C4-134C-AA8C-92F85B4B3940}"/>
              </a:ext>
            </a:extLst>
          </p:cNvPr>
          <p:cNvSpPr txBox="1"/>
          <p:nvPr/>
        </p:nvSpPr>
        <p:spPr>
          <a:xfrm>
            <a:off x="1074656" y="2479492"/>
            <a:ext cx="10782381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it-IT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6. Varie ed eventuali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xmlns="" id="{31550885-6CF7-E74E-899E-687E049AA787}"/>
              </a:ext>
            </a:extLst>
          </p:cNvPr>
          <p:cNvSpPr/>
          <p:nvPr/>
        </p:nvSpPr>
        <p:spPr>
          <a:xfrm>
            <a:off x="0" y="0"/>
            <a:ext cx="12192000" cy="765175"/>
          </a:xfrm>
          <a:prstGeom prst="rect">
            <a:avLst/>
          </a:prstGeom>
          <a:solidFill>
            <a:srgbClr val="005D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xmlns="" id="{C6A14AFC-1852-7041-9192-1AD6D5F8B7D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4963" y="168528"/>
            <a:ext cx="4028405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0094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1">
            <a:extLst>
              <a:ext uri="{FF2B5EF4-FFF2-40B4-BE49-F238E27FC236}">
                <a16:creationId xmlns:a16="http://schemas.microsoft.com/office/drawing/2014/main" xmlns="" id="{664C555E-B53F-7C4D-AA98-86F9D886362D}"/>
              </a:ext>
            </a:extLst>
          </p:cNvPr>
          <p:cNvSpPr txBox="1">
            <a:spLocks/>
          </p:cNvSpPr>
          <p:nvPr/>
        </p:nvSpPr>
        <p:spPr>
          <a:xfrm>
            <a:off x="327561" y="899627"/>
            <a:ext cx="11864435" cy="641201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ts val="2480"/>
              </a:lnSpc>
            </a:pPr>
            <a:r>
              <a:rPr lang="it-IT" sz="2400" dirty="0">
                <a:solidFill>
                  <a:srgbClr val="1641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Sezione Ordinaria – Aggiornamento Area tematica Dipartimento Turismo</a:t>
            </a:r>
          </a:p>
          <a:p>
            <a:pPr algn="just">
              <a:lnSpc>
                <a:spcPts val="2480"/>
              </a:lnSpc>
            </a:pPr>
            <a:r>
              <a:rPr lang="it-IT" sz="2400" dirty="0">
                <a:solidFill>
                  <a:srgbClr val="1641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</a:p>
        </p:txBody>
      </p:sp>
      <p:sp>
        <p:nvSpPr>
          <p:cNvPr id="68" name="CasellaDiTesto 1">
            <a:extLst>
              <a:ext uri="{FF2B5EF4-FFF2-40B4-BE49-F238E27FC236}">
                <a16:creationId xmlns:a16="http://schemas.microsoft.com/office/drawing/2014/main" xmlns="" id="{5610EFB0-6AE7-FF60-2131-E62E893110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4275" y="2582863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it-IT" altLang="it-IT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xmlns="" id="{FB420AD2-AAE9-95E1-CCE9-BAF5CD7A2E9A}"/>
              </a:ext>
            </a:extLst>
          </p:cNvPr>
          <p:cNvSpPr/>
          <p:nvPr/>
        </p:nvSpPr>
        <p:spPr>
          <a:xfrm>
            <a:off x="0" y="0"/>
            <a:ext cx="12192000" cy="765175"/>
          </a:xfrm>
          <a:prstGeom prst="rect">
            <a:avLst/>
          </a:prstGeom>
          <a:solidFill>
            <a:srgbClr val="005D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xmlns="" id="{6A0C439D-924A-BF37-7650-9CB79DF0777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4963" y="168528"/>
            <a:ext cx="4028405" cy="432000"/>
          </a:xfrm>
          <a:prstGeom prst="rect">
            <a:avLst/>
          </a:prstGeom>
        </p:spPr>
      </p:pic>
      <p:sp>
        <p:nvSpPr>
          <p:cNvPr id="6" name="Rettangolo 5">
            <a:extLst>
              <a:ext uri="{FF2B5EF4-FFF2-40B4-BE49-F238E27FC236}">
                <a16:creationId xmlns:a16="http://schemas.microsoft.com/office/drawing/2014/main" xmlns="" id="{2A76FC10-E2D9-9744-B350-A78039190B79}"/>
              </a:ext>
            </a:extLst>
          </p:cNvPr>
          <p:cNvSpPr/>
          <p:nvPr/>
        </p:nvSpPr>
        <p:spPr>
          <a:xfrm>
            <a:off x="11867976" y="6534000"/>
            <a:ext cx="324024" cy="324000"/>
          </a:xfrm>
          <a:prstGeom prst="rect">
            <a:avLst/>
          </a:prstGeom>
          <a:solidFill>
            <a:srgbClr val="F49C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CasellaDiTesto 44">
            <a:extLst>
              <a:ext uri="{FF2B5EF4-FFF2-40B4-BE49-F238E27FC236}">
                <a16:creationId xmlns:a16="http://schemas.microsoft.com/office/drawing/2014/main" xmlns="" id="{8447EBE2-6D7E-C126-E11C-5D154FEC39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57037" y="6534000"/>
            <a:ext cx="324024" cy="24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fld id="{6930E9F3-8787-4FF4-A25F-AF6FBE2B4080}" type="slidenum">
              <a:rPr lang="it-IT" altLang="it-IT" sz="1100" b="1">
                <a:solidFill>
                  <a:schemeClr val="bg1"/>
                </a:solidFill>
              </a:rPr>
              <a:pPr algn="ctr"/>
              <a:t>23</a:t>
            </a:fld>
            <a:endParaRPr lang="it-IT" altLang="it-IT" sz="1100" b="1" dirty="0">
              <a:solidFill>
                <a:schemeClr val="bg1"/>
              </a:solidFill>
            </a:endParaRPr>
          </a:p>
        </p:txBody>
      </p:sp>
      <p:graphicFrame>
        <p:nvGraphicFramePr>
          <p:cNvPr id="2" name="Diagramma 1"/>
          <p:cNvGraphicFramePr/>
          <p:nvPr>
            <p:extLst>
              <p:ext uri="{D42A27DB-BD31-4B8C-83A1-F6EECF244321}">
                <p14:modId xmlns:p14="http://schemas.microsoft.com/office/powerpoint/2010/main" val="711103511"/>
              </p:ext>
            </p:extLst>
          </p:nvPr>
        </p:nvGraphicFramePr>
        <p:xfrm>
          <a:off x="2032000" y="778281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CasellaDiTesto 9"/>
          <p:cNvSpPr txBox="1"/>
          <p:nvPr/>
        </p:nvSpPr>
        <p:spPr>
          <a:xfrm>
            <a:off x="3118338" y="4325815"/>
            <a:ext cx="64594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n. </a:t>
            </a:r>
            <a:r>
              <a:rPr lang="it-IT" sz="1400" dirty="0" smtClean="0"/>
              <a:t>64 </a:t>
            </a:r>
            <a:r>
              <a:rPr lang="it-IT" sz="1400" dirty="0"/>
              <a:t>interventi per un importo complessivo pari a </a:t>
            </a:r>
            <a:r>
              <a:rPr lang="it-IT" sz="1400" b="1" dirty="0"/>
              <a:t>3.491.201,89 euro </a:t>
            </a:r>
            <a:r>
              <a:rPr lang="it-IT" sz="1400" dirty="0"/>
              <a:t>per una errata attribuzione nella fase di ricognizione rispetto alla specifica natura degli interventi (</a:t>
            </a:r>
            <a:r>
              <a:rPr lang="it-IT" sz="1400" dirty="0" err="1"/>
              <a:t>ref</a:t>
            </a:r>
            <a:r>
              <a:rPr lang="it-IT" sz="1400" dirty="0"/>
              <a:t>. nota </a:t>
            </a:r>
            <a:r>
              <a:rPr lang="it-IT" sz="1400" dirty="0" err="1"/>
              <a:t>prot</a:t>
            </a:r>
            <a:r>
              <a:rPr lang="it-IT" sz="1400" dirty="0"/>
              <a:t>. n. 29458 del 24/09/2024 del Dipartimento regionale del Turismo, Sport e dello Spettacolo)</a:t>
            </a:r>
          </a:p>
        </p:txBody>
      </p:sp>
    </p:spTree>
    <p:extLst>
      <p:ext uri="{BB962C8B-B14F-4D97-AF65-F5344CB8AC3E}">
        <p14:creationId xmlns:p14="http://schemas.microsoft.com/office/powerpoint/2010/main" val="2155823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>
            <a:extLst>
              <a:ext uri="{FF2B5EF4-FFF2-40B4-BE49-F238E27FC236}">
                <a16:creationId xmlns:a16="http://schemas.microsoft.com/office/drawing/2014/main" xmlns="" id="{2C0B3743-1F98-884E-8AD8-44B8F054D7B2}"/>
              </a:ext>
            </a:extLst>
          </p:cNvPr>
          <p:cNvSpPr/>
          <p:nvPr/>
        </p:nvSpPr>
        <p:spPr>
          <a:xfrm>
            <a:off x="11867976" y="6534000"/>
            <a:ext cx="324024" cy="324000"/>
          </a:xfrm>
          <a:prstGeom prst="rect">
            <a:avLst/>
          </a:prstGeom>
          <a:solidFill>
            <a:srgbClr val="F49C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CasellaDiTesto 44">
            <a:extLst>
              <a:ext uri="{FF2B5EF4-FFF2-40B4-BE49-F238E27FC236}">
                <a16:creationId xmlns:a16="http://schemas.microsoft.com/office/drawing/2014/main" xmlns="" id="{77A39E99-0D89-E848-A1F1-6FABFDD990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67976" y="6569646"/>
            <a:ext cx="324024" cy="24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fld id="{6930E9F3-8787-4FF4-A25F-AF6FBE2B4080}" type="slidenum">
              <a:rPr lang="it-IT" altLang="it-IT" sz="1100" b="1">
                <a:solidFill>
                  <a:schemeClr val="bg1"/>
                </a:solidFill>
              </a:rPr>
              <a:pPr algn="ctr"/>
              <a:t>3</a:t>
            </a:fld>
            <a:endParaRPr lang="it-IT" altLang="it-IT" sz="1100" b="1" dirty="0">
              <a:solidFill>
                <a:schemeClr val="bg1"/>
              </a:solidFill>
            </a:endParaRPr>
          </a:p>
        </p:txBody>
      </p:sp>
      <p:sp>
        <p:nvSpPr>
          <p:cNvPr id="13" name="TextBox 19">
            <a:extLst>
              <a:ext uri="{FF2B5EF4-FFF2-40B4-BE49-F238E27FC236}">
                <a16:creationId xmlns:a16="http://schemas.microsoft.com/office/drawing/2014/main" xmlns="" id="{4F2E8CE9-10C4-134C-AA8C-92F85B4B3940}"/>
              </a:ext>
            </a:extLst>
          </p:cNvPr>
          <p:cNvSpPr txBox="1"/>
          <p:nvPr/>
        </p:nvSpPr>
        <p:spPr>
          <a:xfrm>
            <a:off x="334962" y="2818591"/>
            <a:ext cx="11522075" cy="16619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it-IT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Aggiornamento sullo stato di attuazione del Piano di Sviluppo e coesione (PSC) della Regione Siciliana alla scadenza di monitoraggio del 30/06/2024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xmlns="" id="{31550885-6CF7-E74E-899E-687E049AA787}"/>
              </a:ext>
            </a:extLst>
          </p:cNvPr>
          <p:cNvSpPr/>
          <p:nvPr/>
        </p:nvSpPr>
        <p:spPr>
          <a:xfrm>
            <a:off x="0" y="0"/>
            <a:ext cx="12192000" cy="765175"/>
          </a:xfrm>
          <a:prstGeom prst="rect">
            <a:avLst/>
          </a:prstGeom>
          <a:solidFill>
            <a:srgbClr val="005D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xmlns="" id="{C6A14AFC-1852-7041-9192-1AD6D5F8B7D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4963" y="168528"/>
            <a:ext cx="4028405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6413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1">
            <a:extLst>
              <a:ext uri="{FF2B5EF4-FFF2-40B4-BE49-F238E27FC236}">
                <a16:creationId xmlns:a16="http://schemas.microsoft.com/office/drawing/2014/main" xmlns="" id="{664C555E-B53F-7C4D-AA98-86F9D886362D}"/>
              </a:ext>
            </a:extLst>
          </p:cNvPr>
          <p:cNvSpPr txBox="1">
            <a:spLocks/>
          </p:cNvSpPr>
          <p:nvPr/>
        </p:nvSpPr>
        <p:spPr>
          <a:xfrm>
            <a:off x="334963" y="934248"/>
            <a:ext cx="11123274" cy="641201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ts val="2480"/>
              </a:lnSpc>
            </a:pPr>
            <a:r>
              <a:rPr lang="it-IT" sz="2400" dirty="0">
                <a:solidFill>
                  <a:srgbClr val="1641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   PSC - Sezione Ordinaria – Dotazione Finanziaria per Area tematica</a:t>
            </a:r>
          </a:p>
          <a:p>
            <a:pPr algn="just">
              <a:lnSpc>
                <a:spcPts val="2480"/>
              </a:lnSpc>
            </a:pPr>
            <a:r>
              <a:rPr lang="it-IT" sz="2400" dirty="0">
                <a:solidFill>
                  <a:srgbClr val="1641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xmlns="" id="{C00FE1A9-75AF-8C61-3B9B-81935E2267C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25813976"/>
              </p:ext>
            </p:extLst>
          </p:nvPr>
        </p:nvGraphicFramePr>
        <p:xfrm>
          <a:off x="334963" y="1468934"/>
          <a:ext cx="11529476" cy="50207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ttangolo 2">
            <a:extLst>
              <a:ext uri="{FF2B5EF4-FFF2-40B4-BE49-F238E27FC236}">
                <a16:creationId xmlns:a16="http://schemas.microsoft.com/office/drawing/2014/main" xmlns="" id="{A02AFAFF-2BC4-8CE2-2843-E63970F965FA}"/>
              </a:ext>
            </a:extLst>
          </p:cNvPr>
          <p:cNvSpPr/>
          <p:nvPr/>
        </p:nvSpPr>
        <p:spPr>
          <a:xfrm>
            <a:off x="0" y="0"/>
            <a:ext cx="12192000" cy="765175"/>
          </a:xfrm>
          <a:prstGeom prst="rect">
            <a:avLst/>
          </a:prstGeom>
          <a:solidFill>
            <a:srgbClr val="005D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xmlns="" id="{75C2677B-F57D-8C22-1717-0EB30F27851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4963" y="168528"/>
            <a:ext cx="4028405" cy="432000"/>
          </a:xfrm>
          <a:prstGeom prst="rect">
            <a:avLst/>
          </a:prstGeom>
        </p:spPr>
      </p:pic>
      <p:sp>
        <p:nvSpPr>
          <p:cNvPr id="5" name="Rettangolo 4">
            <a:extLst>
              <a:ext uri="{FF2B5EF4-FFF2-40B4-BE49-F238E27FC236}">
                <a16:creationId xmlns:a16="http://schemas.microsoft.com/office/drawing/2014/main" xmlns="" id="{5C625A83-D2CF-519E-5EF7-8EB2B309F061}"/>
              </a:ext>
            </a:extLst>
          </p:cNvPr>
          <p:cNvSpPr/>
          <p:nvPr/>
        </p:nvSpPr>
        <p:spPr>
          <a:xfrm>
            <a:off x="11867976" y="6534000"/>
            <a:ext cx="324024" cy="324000"/>
          </a:xfrm>
          <a:prstGeom prst="rect">
            <a:avLst/>
          </a:prstGeom>
          <a:solidFill>
            <a:srgbClr val="F49C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44">
            <a:extLst>
              <a:ext uri="{FF2B5EF4-FFF2-40B4-BE49-F238E27FC236}">
                <a16:creationId xmlns:a16="http://schemas.microsoft.com/office/drawing/2014/main" xmlns="" id="{702ACCCE-83A2-2133-8760-9C8A4C134A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57037" y="6534000"/>
            <a:ext cx="324024" cy="24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fld id="{6930E9F3-8787-4FF4-A25F-AF6FBE2B4080}" type="slidenum">
              <a:rPr lang="it-IT" altLang="it-IT" sz="1100" b="1">
                <a:solidFill>
                  <a:schemeClr val="bg1"/>
                </a:solidFill>
              </a:rPr>
              <a:pPr algn="ctr"/>
              <a:t>4</a:t>
            </a:fld>
            <a:endParaRPr lang="it-IT" altLang="it-IT" sz="11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9262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1">
            <a:extLst>
              <a:ext uri="{FF2B5EF4-FFF2-40B4-BE49-F238E27FC236}">
                <a16:creationId xmlns:a16="http://schemas.microsoft.com/office/drawing/2014/main" xmlns="" id="{664C555E-B53F-7C4D-AA98-86F9D886362D}"/>
              </a:ext>
            </a:extLst>
          </p:cNvPr>
          <p:cNvSpPr txBox="1">
            <a:spLocks/>
          </p:cNvSpPr>
          <p:nvPr/>
        </p:nvSpPr>
        <p:spPr>
          <a:xfrm>
            <a:off x="578177" y="850547"/>
            <a:ext cx="10832525" cy="642292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ts val="2480"/>
              </a:lnSpc>
            </a:pPr>
            <a:r>
              <a:rPr lang="it-IT" sz="2400" dirty="0">
                <a:solidFill>
                  <a:srgbClr val="1641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Distribuzione delle risorse della Sezione Ordinaria assegnate per Area tematica</a:t>
            </a:r>
          </a:p>
          <a:p>
            <a:pPr algn="just">
              <a:lnSpc>
                <a:spcPts val="2480"/>
              </a:lnSpc>
            </a:pPr>
            <a:r>
              <a:rPr lang="it-IT" sz="2400" dirty="0">
                <a:solidFill>
                  <a:srgbClr val="1641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</a:p>
        </p:txBody>
      </p:sp>
      <p:sp>
        <p:nvSpPr>
          <p:cNvPr id="68" name="CasellaDiTesto 1">
            <a:extLst>
              <a:ext uri="{FF2B5EF4-FFF2-40B4-BE49-F238E27FC236}">
                <a16:creationId xmlns:a16="http://schemas.microsoft.com/office/drawing/2014/main" xmlns="" id="{5610EFB0-6AE7-FF60-2131-E62E893110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4275" y="2582863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it-IT" altLang="it-IT"/>
          </a:p>
        </p:txBody>
      </p:sp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xmlns="" id="{62421C50-49EF-9248-DE16-938B741B5A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5028250"/>
              </p:ext>
            </p:extLst>
          </p:nvPr>
        </p:nvGraphicFramePr>
        <p:xfrm>
          <a:off x="327561" y="1336340"/>
          <a:ext cx="4429166" cy="53269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4583">
                  <a:extLst>
                    <a:ext uri="{9D8B030D-6E8A-4147-A177-3AD203B41FA5}">
                      <a16:colId xmlns:a16="http://schemas.microsoft.com/office/drawing/2014/main" xmlns="" val="3327664452"/>
                    </a:ext>
                  </a:extLst>
                </a:gridCol>
                <a:gridCol w="2214583">
                  <a:extLst>
                    <a:ext uri="{9D8B030D-6E8A-4147-A177-3AD203B41FA5}">
                      <a16:colId xmlns:a16="http://schemas.microsoft.com/office/drawing/2014/main" xmlns="" val="2211237008"/>
                    </a:ext>
                  </a:extLst>
                </a:gridCol>
              </a:tblGrid>
              <a:tr h="380495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ptos Narrow" panose="020B0004020202020204" pitchFamily="34" charset="0"/>
                        </a:rPr>
                        <a:t>Area </a:t>
                      </a:r>
                      <a:r>
                        <a:rPr lang="it-IT" sz="14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tematica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14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 Risorse assegnate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3902516793"/>
                  </a:ext>
                </a:extLst>
              </a:tr>
              <a:tr h="380495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01-RICERCA E INNOVAZIONE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112.646.648,10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2920736038"/>
                  </a:ext>
                </a:extLst>
              </a:tr>
              <a:tr h="380495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02-DIGITALIZZAZIONE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77.945.000,00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282661166"/>
                  </a:ext>
                </a:extLst>
              </a:tr>
              <a:tr h="380495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03-COMPETITIVITÀ IMPRESE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372.076.571,87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2359609150"/>
                  </a:ext>
                </a:extLst>
              </a:tr>
              <a:tr h="380495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04-ENERGIA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30.874.162,26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2917458418"/>
                  </a:ext>
                </a:extLst>
              </a:tr>
              <a:tr h="380495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05-AMBIENTE E RISORSE NATURALI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2.277.422.931,96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1004357701"/>
                  </a:ext>
                </a:extLst>
              </a:tr>
              <a:tr h="380495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06-CULTURA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117.991.108,11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440460500"/>
                  </a:ext>
                </a:extLst>
              </a:tr>
              <a:tr h="380495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07-TRASPORTI E MOBILITÀ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1.957.054.798,32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4285545533"/>
                  </a:ext>
                </a:extLst>
              </a:tr>
              <a:tr h="380495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08-RIQUALIFICAZIONE URBANA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418.208.090,71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3232626345"/>
                  </a:ext>
                </a:extLst>
              </a:tr>
              <a:tr h="380495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09-LAVORO E OCCUPABILITÀ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1.221.433,82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2537055570"/>
                  </a:ext>
                </a:extLst>
              </a:tr>
              <a:tr h="380495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10-SOCIALE E SALUTE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58.547.324,73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220901177"/>
                  </a:ext>
                </a:extLst>
              </a:tr>
              <a:tr h="380495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11-ISTRUZIONE E FORMAZIONE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74.780.094,99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2145450485"/>
                  </a:ext>
                </a:extLst>
              </a:tr>
              <a:tr h="380495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12-CAPACITÀ AMMINISTRATIVA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52.608.838,40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1268226024"/>
                  </a:ext>
                </a:extLst>
              </a:tr>
              <a:tr h="380495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Totale complessivo</a:t>
                      </a:r>
                    </a:p>
                  </a:txBody>
                  <a:tcPr marL="7620" marR="7620" marT="762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ptos Narrow" panose="020B0004020202020204" pitchFamily="34" charset="0"/>
                        </a:rPr>
                        <a:t>    5.551.377.003,27 </a:t>
                      </a:r>
                    </a:p>
                  </a:txBody>
                  <a:tcPr marL="7620" marR="7620" marT="7620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9358671"/>
                  </a:ext>
                </a:extLst>
              </a:tr>
            </a:tbl>
          </a:graphicData>
        </a:graphic>
      </p:graphicFrame>
      <p:graphicFrame>
        <p:nvGraphicFramePr>
          <p:cNvPr id="3" name="Grafico 2">
            <a:extLst>
              <a:ext uri="{FF2B5EF4-FFF2-40B4-BE49-F238E27FC236}">
                <a16:creationId xmlns:a16="http://schemas.microsoft.com/office/drawing/2014/main" xmlns="" id="{8E0C98B1-0547-7313-D323-4FF55C57E3F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66022"/>
              </p:ext>
            </p:extLst>
          </p:nvPr>
        </p:nvGraphicFramePr>
        <p:xfrm>
          <a:off x="4967926" y="1203746"/>
          <a:ext cx="6645897" cy="53269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ttangolo 3">
            <a:extLst>
              <a:ext uri="{FF2B5EF4-FFF2-40B4-BE49-F238E27FC236}">
                <a16:creationId xmlns:a16="http://schemas.microsoft.com/office/drawing/2014/main" xmlns="" id="{9F009072-8181-3DCE-2ED5-E950914CFDA4}"/>
              </a:ext>
            </a:extLst>
          </p:cNvPr>
          <p:cNvSpPr/>
          <p:nvPr/>
        </p:nvSpPr>
        <p:spPr>
          <a:xfrm>
            <a:off x="0" y="0"/>
            <a:ext cx="12192000" cy="765175"/>
          </a:xfrm>
          <a:prstGeom prst="rect">
            <a:avLst/>
          </a:prstGeom>
          <a:solidFill>
            <a:srgbClr val="005D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xmlns="" id="{4D37F700-268E-1BDD-1E68-9C5A591D1D0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4963" y="168528"/>
            <a:ext cx="4028405" cy="432000"/>
          </a:xfrm>
          <a:prstGeom prst="rect">
            <a:avLst/>
          </a:prstGeom>
        </p:spPr>
      </p:pic>
      <p:sp>
        <p:nvSpPr>
          <p:cNvPr id="6" name="Rettangolo 5">
            <a:extLst>
              <a:ext uri="{FF2B5EF4-FFF2-40B4-BE49-F238E27FC236}">
                <a16:creationId xmlns:a16="http://schemas.microsoft.com/office/drawing/2014/main" xmlns="" id="{3111A699-222A-7801-C8D8-1FA430047873}"/>
              </a:ext>
            </a:extLst>
          </p:cNvPr>
          <p:cNvSpPr/>
          <p:nvPr/>
        </p:nvSpPr>
        <p:spPr>
          <a:xfrm>
            <a:off x="11867976" y="6534000"/>
            <a:ext cx="324024" cy="324000"/>
          </a:xfrm>
          <a:prstGeom prst="rect">
            <a:avLst/>
          </a:prstGeom>
          <a:solidFill>
            <a:srgbClr val="F49C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CasellaDiTesto 44">
            <a:extLst>
              <a:ext uri="{FF2B5EF4-FFF2-40B4-BE49-F238E27FC236}">
                <a16:creationId xmlns:a16="http://schemas.microsoft.com/office/drawing/2014/main" xmlns="" id="{286B14C9-A51A-AE17-8992-E8C94957C0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57037" y="6534000"/>
            <a:ext cx="324024" cy="24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fld id="{6930E9F3-8787-4FF4-A25F-AF6FBE2B4080}" type="slidenum">
              <a:rPr lang="it-IT" altLang="it-IT" sz="1100" b="1">
                <a:solidFill>
                  <a:schemeClr val="bg1"/>
                </a:solidFill>
              </a:rPr>
              <a:pPr algn="ctr"/>
              <a:t>5</a:t>
            </a:fld>
            <a:endParaRPr lang="it-IT" altLang="it-IT" sz="11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5658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1F59DCBC-CA01-3572-A9B5-2356DEB7ADCE}"/>
              </a:ext>
            </a:extLst>
          </p:cNvPr>
          <p:cNvSpPr txBox="1">
            <a:spLocks/>
          </p:cNvSpPr>
          <p:nvPr/>
        </p:nvSpPr>
        <p:spPr>
          <a:xfrm>
            <a:off x="-334962" y="898958"/>
            <a:ext cx="12191999" cy="961802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ts val="2480"/>
              </a:lnSpc>
            </a:pPr>
            <a:r>
              <a:rPr lang="it-IT" sz="2800" dirty="0">
                <a:solidFill>
                  <a:srgbClr val="1641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   	PSC – Stato di attuazione della Sezione </a:t>
            </a:r>
            <a:r>
              <a:rPr lang="it-IT" sz="2800" dirty="0" smtClean="0">
                <a:solidFill>
                  <a:srgbClr val="1641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Ordinaria - </a:t>
            </a:r>
            <a:r>
              <a:rPr lang="it-IT" sz="1200" dirty="0">
                <a:solidFill>
                  <a:srgbClr val="1641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(Dati SIL Caronte al 30/06/2024 validati RIO)</a:t>
            </a:r>
          </a:p>
          <a:p>
            <a:pPr algn="just">
              <a:lnSpc>
                <a:spcPts val="2480"/>
              </a:lnSpc>
            </a:pPr>
            <a:r>
              <a:rPr lang="it-IT" sz="1200" dirty="0" smtClean="0">
                <a:solidFill>
                  <a:srgbClr val="1641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endParaRPr lang="it-IT" sz="1200" dirty="0">
              <a:solidFill>
                <a:srgbClr val="16419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just">
              <a:lnSpc>
                <a:spcPts val="2480"/>
              </a:lnSpc>
            </a:pPr>
            <a:r>
              <a:rPr lang="it-IT" sz="2400" dirty="0">
                <a:solidFill>
                  <a:srgbClr val="1641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	</a:t>
            </a: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xmlns="" id="{A00F9B9E-0490-FCA7-E617-8150A05BCDAD}"/>
              </a:ext>
            </a:extLst>
          </p:cNvPr>
          <p:cNvSpPr/>
          <p:nvPr/>
        </p:nvSpPr>
        <p:spPr>
          <a:xfrm>
            <a:off x="0" y="0"/>
            <a:ext cx="12192000" cy="765175"/>
          </a:xfrm>
          <a:prstGeom prst="rect">
            <a:avLst/>
          </a:prstGeom>
          <a:solidFill>
            <a:srgbClr val="005D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xmlns="" id="{9EBD396A-BC2B-CF27-77EA-E258B0AAAA6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4963" y="168528"/>
            <a:ext cx="4028405" cy="432000"/>
          </a:xfrm>
          <a:prstGeom prst="rect">
            <a:avLst/>
          </a:prstGeom>
        </p:spPr>
      </p:pic>
      <p:sp>
        <p:nvSpPr>
          <p:cNvPr id="5" name="Rettangolo 4">
            <a:extLst>
              <a:ext uri="{FF2B5EF4-FFF2-40B4-BE49-F238E27FC236}">
                <a16:creationId xmlns:a16="http://schemas.microsoft.com/office/drawing/2014/main" xmlns="" id="{44A6D5AC-B9DB-6589-5046-44B8314B0BEA}"/>
              </a:ext>
            </a:extLst>
          </p:cNvPr>
          <p:cNvSpPr/>
          <p:nvPr/>
        </p:nvSpPr>
        <p:spPr>
          <a:xfrm>
            <a:off x="11867976" y="6534000"/>
            <a:ext cx="324024" cy="324000"/>
          </a:xfrm>
          <a:prstGeom prst="rect">
            <a:avLst/>
          </a:prstGeom>
          <a:solidFill>
            <a:srgbClr val="F49C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CasellaDiTesto 44">
            <a:extLst>
              <a:ext uri="{FF2B5EF4-FFF2-40B4-BE49-F238E27FC236}">
                <a16:creationId xmlns:a16="http://schemas.microsoft.com/office/drawing/2014/main" xmlns="" id="{E2201816-89A0-3D5A-0A59-0233362F9A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57037" y="6534000"/>
            <a:ext cx="324024" cy="24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fld id="{6930E9F3-8787-4FF4-A25F-AF6FBE2B4080}" type="slidenum">
              <a:rPr lang="it-IT" altLang="it-IT" sz="1100" b="1">
                <a:solidFill>
                  <a:schemeClr val="bg1"/>
                </a:solidFill>
              </a:rPr>
              <a:pPr algn="ctr"/>
              <a:t>6</a:t>
            </a:fld>
            <a:endParaRPr lang="it-IT" altLang="it-IT" sz="1100" b="1" dirty="0">
              <a:solidFill>
                <a:schemeClr val="bg1"/>
              </a:solidFill>
            </a:endParaRPr>
          </a:p>
        </p:txBody>
      </p:sp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xmlns="" id="{A1C17298-4084-96B6-E2B6-0C2B1CCC28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2836647"/>
              </p:ext>
            </p:extLst>
          </p:nvPr>
        </p:nvGraphicFramePr>
        <p:xfrm>
          <a:off x="334963" y="1258411"/>
          <a:ext cx="11160862" cy="55180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31643">
                  <a:extLst>
                    <a:ext uri="{9D8B030D-6E8A-4147-A177-3AD203B41FA5}">
                      <a16:colId xmlns:a16="http://schemas.microsoft.com/office/drawing/2014/main" xmlns="" val="2944059135"/>
                    </a:ext>
                  </a:extLst>
                </a:gridCol>
                <a:gridCol w="2106769">
                  <a:extLst>
                    <a:ext uri="{9D8B030D-6E8A-4147-A177-3AD203B41FA5}">
                      <a16:colId xmlns:a16="http://schemas.microsoft.com/office/drawing/2014/main" xmlns="" val="2837325506"/>
                    </a:ext>
                  </a:extLst>
                </a:gridCol>
                <a:gridCol w="2106769">
                  <a:extLst>
                    <a:ext uri="{9D8B030D-6E8A-4147-A177-3AD203B41FA5}">
                      <a16:colId xmlns:a16="http://schemas.microsoft.com/office/drawing/2014/main" xmlns="" val="4220006407"/>
                    </a:ext>
                  </a:extLst>
                </a:gridCol>
                <a:gridCol w="2225383">
                  <a:extLst>
                    <a:ext uri="{9D8B030D-6E8A-4147-A177-3AD203B41FA5}">
                      <a16:colId xmlns:a16="http://schemas.microsoft.com/office/drawing/2014/main" xmlns="" val="520866851"/>
                    </a:ext>
                  </a:extLst>
                </a:gridCol>
                <a:gridCol w="1399467">
                  <a:extLst>
                    <a:ext uri="{9D8B030D-6E8A-4147-A177-3AD203B41FA5}">
                      <a16:colId xmlns:a16="http://schemas.microsoft.com/office/drawing/2014/main" xmlns="" val="3703243748"/>
                    </a:ext>
                  </a:extLst>
                </a:gridCol>
                <a:gridCol w="1090831">
                  <a:extLst>
                    <a:ext uri="{9D8B030D-6E8A-4147-A177-3AD203B41FA5}">
                      <a16:colId xmlns:a16="http://schemas.microsoft.com/office/drawing/2014/main" xmlns="" val="2781660626"/>
                    </a:ext>
                  </a:extLst>
                </a:gridCol>
              </a:tblGrid>
              <a:tr h="331930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it-IT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PSC SEZIONE ORDINARIA - AVANZAMENTO PER AREA TEMATICA</a:t>
                      </a:r>
                      <a:endParaRPr lang="it-IT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3" marR="6853" marT="6853" marB="0"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52361998"/>
                  </a:ext>
                </a:extLst>
              </a:tr>
              <a:tr h="17382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Aree Tematiche</a:t>
                      </a:r>
                      <a:endParaRPr lang="it-IT" sz="11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</a:t>
                      </a:r>
                      <a:r>
                        <a:rPr lang="it-IT" sz="11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Risorse assegnate </a:t>
                      </a:r>
                    </a:p>
                  </a:txBody>
                  <a:tcPr marL="7620" marR="7620" marT="762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IGV RIO Totali Pro Quota</a:t>
                      </a:r>
                      <a:endParaRPr lang="it-IT" sz="11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1" u="none" strike="noStrike">
                          <a:solidFill>
                            <a:schemeClr val="bg1"/>
                          </a:solidFill>
                          <a:effectLst/>
                        </a:rPr>
                        <a:t>Pagamenti RIO Totali Pro Quota</a:t>
                      </a:r>
                      <a:endParaRPr lang="it-IT" sz="1100" b="1" i="0" u="none" strike="noStrike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Avanzamento % impegni RIO</a:t>
                      </a:r>
                      <a:endParaRPr lang="it-IT" sz="11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Avanzamento% pagamenti RIO</a:t>
                      </a:r>
                      <a:endParaRPr lang="it-IT" sz="11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2291108"/>
                  </a:ext>
                </a:extLst>
              </a:tr>
              <a:tr h="340163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>
                          <a:effectLst/>
                        </a:rPr>
                        <a:t>01-RICERCA E INNOVAZIONE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112.646.648,10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</a:rPr>
                        <a:t>                             79.871.561,79 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</a:rPr>
                        <a:t>                                           46.483.705,20 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</a:rPr>
                        <a:t>71%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</a:rPr>
                        <a:t>41%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b"/>
                </a:tc>
                <a:extLst>
                  <a:ext uri="{0D108BD9-81ED-4DB2-BD59-A6C34878D82A}">
                    <a16:rowId xmlns:a16="http://schemas.microsoft.com/office/drawing/2014/main" xmlns="" val="3444218716"/>
                  </a:ext>
                </a:extLst>
              </a:tr>
              <a:tr h="340163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>
                          <a:effectLst/>
                        </a:rPr>
                        <a:t>02-DIGITALIZZAZIONE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77.945.000,00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</a:rPr>
                        <a:t>                             77.945.000,00 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</a:rPr>
                        <a:t>                                           28.471.765,16 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</a:rPr>
                        <a:t>100%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</a:rPr>
                        <a:t>37%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b"/>
                </a:tc>
                <a:extLst>
                  <a:ext uri="{0D108BD9-81ED-4DB2-BD59-A6C34878D82A}">
                    <a16:rowId xmlns:a16="http://schemas.microsoft.com/office/drawing/2014/main" xmlns="" val="3965650918"/>
                  </a:ext>
                </a:extLst>
              </a:tr>
              <a:tr h="340163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>
                          <a:effectLst/>
                        </a:rPr>
                        <a:t>03-COMPETITIVITÀ IMPRESE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372.076.571,87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</a:rPr>
                        <a:t>                          206.827.322,52 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</a:rPr>
                        <a:t>                                        140.366.431,20 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</a:rPr>
                        <a:t>56%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</a:rPr>
                        <a:t>38%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b"/>
                </a:tc>
                <a:extLst>
                  <a:ext uri="{0D108BD9-81ED-4DB2-BD59-A6C34878D82A}">
                    <a16:rowId xmlns:a16="http://schemas.microsoft.com/office/drawing/2014/main" xmlns="" val="4223376966"/>
                  </a:ext>
                </a:extLst>
              </a:tr>
              <a:tr h="340163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>
                          <a:effectLst/>
                        </a:rPr>
                        <a:t>04-ENERGIA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30.874.162,26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</a:rPr>
                        <a:t>                                5.206.928,12 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</a:rPr>
                        <a:t>                                              6.865.709,53 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</a:rPr>
                        <a:t>17%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</a:rPr>
                        <a:t>22%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b"/>
                </a:tc>
                <a:extLst>
                  <a:ext uri="{0D108BD9-81ED-4DB2-BD59-A6C34878D82A}">
                    <a16:rowId xmlns:a16="http://schemas.microsoft.com/office/drawing/2014/main" xmlns="" val="3058580156"/>
                  </a:ext>
                </a:extLst>
              </a:tr>
              <a:tr h="340163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>
                          <a:effectLst/>
                        </a:rPr>
                        <a:t>05-AMBIENTE E RISORSE NATURALI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2.277.422.931,96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</a:rPr>
                        <a:t>                     1.420.162.366,40 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</a:rPr>
                        <a:t>                                   1.233.485.261,50 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</a:rPr>
                        <a:t>62%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</a:rPr>
                        <a:t>54%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b"/>
                </a:tc>
                <a:extLst>
                  <a:ext uri="{0D108BD9-81ED-4DB2-BD59-A6C34878D82A}">
                    <a16:rowId xmlns:a16="http://schemas.microsoft.com/office/drawing/2014/main" xmlns="" val="2087021070"/>
                  </a:ext>
                </a:extLst>
              </a:tr>
              <a:tr h="340163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>
                          <a:effectLst/>
                        </a:rPr>
                        <a:t>06-CULTURA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117.991.108,11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</a:rPr>
                        <a:t>                             90.347.335,33 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</a:rPr>
                        <a:t>                                           26.471.285,90 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</a:rPr>
                        <a:t>77%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</a:rPr>
                        <a:t>22%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b"/>
                </a:tc>
                <a:extLst>
                  <a:ext uri="{0D108BD9-81ED-4DB2-BD59-A6C34878D82A}">
                    <a16:rowId xmlns:a16="http://schemas.microsoft.com/office/drawing/2014/main" xmlns="" val="2424112169"/>
                  </a:ext>
                </a:extLst>
              </a:tr>
              <a:tr h="340163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>
                          <a:effectLst/>
                        </a:rPr>
                        <a:t>07-TRASPORTI E MOBILITÀ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1.957.054.798,32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</a:rPr>
                        <a:t>                     1.380.206.949,90 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</a:rPr>
                        <a:t>                                   1.290.830.742,43 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</a:rPr>
                        <a:t>71%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</a:rPr>
                        <a:t>66%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b"/>
                </a:tc>
                <a:extLst>
                  <a:ext uri="{0D108BD9-81ED-4DB2-BD59-A6C34878D82A}">
                    <a16:rowId xmlns:a16="http://schemas.microsoft.com/office/drawing/2014/main" xmlns="" val="2782189789"/>
                  </a:ext>
                </a:extLst>
              </a:tr>
              <a:tr h="340163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>
                          <a:effectLst/>
                        </a:rPr>
                        <a:t>08-RIQUALIFICAZIONE URBANA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418.208.090,71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</a:rPr>
                        <a:t>                          297.564.233,28 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</a:rPr>
                        <a:t>                                        206.574.469,98 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</a:rPr>
                        <a:t>71%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</a:rPr>
                        <a:t>49%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b"/>
                </a:tc>
                <a:extLst>
                  <a:ext uri="{0D108BD9-81ED-4DB2-BD59-A6C34878D82A}">
                    <a16:rowId xmlns:a16="http://schemas.microsoft.com/office/drawing/2014/main" xmlns="" val="3380871051"/>
                  </a:ext>
                </a:extLst>
              </a:tr>
              <a:tr h="340163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>
                          <a:effectLst/>
                        </a:rPr>
                        <a:t>09-LAVORO E OCCUPABILITÀ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1.221.433,82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</a:rPr>
                        <a:t>                                1.221.433,82 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</a:rPr>
                        <a:t>                                              1.221.433,82 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</a:rPr>
                        <a:t>100%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</a:rPr>
                        <a:t>100%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b"/>
                </a:tc>
                <a:extLst>
                  <a:ext uri="{0D108BD9-81ED-4DB2-BD59-A6C34878D82A}">
                    <a16:rowId xmlns:a16="http://schemas.microsoft.com/office/drawing/2014/main" xmlns="" val="4138519316"/>
                  </a:ext>
                </a:extLst>
              </a:tr>
              <a:tr h="340163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>
                          <a:effectLst/>
                        </a:rPr>
                        <a:t>10-SOCIALE E SALUTE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58.547.324,73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</a:rPr>
                        <a:t>                             52.114.713,73 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</a:rPr>
                        <a:t>                                           53.952.587,58 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</a:rPr>
                        <a:t>89%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</a:rPr>
                        <a:t>92%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b"/>
                </a:tc>
                <a:extLst>
                  <a:ext uri="{0D108BD9-81ED-4DB2-BD59-A6C34878D82A}">
                    <a16:rowId xmlns:a16="http://schemas.microsoft.com/office/drawing/2014/main" xmlns="" val="1923244309"/>
                  </a:ext>
                </a:extLst>
              </a:tr>
              <a:tr h="340163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>
                          <a:effectLst/>
                        </a:rPr>
                        <a:t>11-ISTRUZIONE E FORMAZIONE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74.780.094,99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</a:rPr>
                        <a:t>                             47.652.703,70 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</a:rPr>
                        <a:t>                                           39.762.682,15 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</a:rPr>
                        <a:t>64%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</a:rPr>
                        <a:t>53%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b"/>
                </a:tc>
                <a:extLst>
                  <a:ext uri="{0D108BD9-81ED-4DB2-BD59-A6C34878D82A}">
                    <a16:rowId xmlns:a16="http://schemas.microsoft.com/office/drawing/2014/main" xmlns="" val="3165959856"/>
                  </a:ext>
                </a:extLst>
              </a:tr>
              <a:tr h="340163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>
                          <a:effectLst/>
                        </a:rPr>
                        <a:t>12-CAPACITÀ AMMINISTRATIVA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52.608.838,40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</a:rPr>
                        <a:t>                             39.767.593,17 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</a:rPr>
                        <a:t>                                           30.964.116,65 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>
                          <a:effectLst/>
                        </a:rPr>
                        <a:t>76%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u="none" strike="noStrike" dirty="0">
                          <a:effectLst/>
                        </a:rPr>
                        <a:t>59%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b"/>
                </a:tc>
                <a:extLst>
                  <a:ext uri="{0D108BD9-81ED-4DB2-BD59-A6C34878D82A}">
                    <a16:rowId xmlns:a16="http://schemas.microsoft.com/office/drawing/2014/main" xmlns="" val="2025241205"/>
                  </a:ext>
                </a:extLst>
              </a:tr>
              <a:tr h="340163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Totale complessivo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</a:t>
                      </a:r>
                      <a:r>
                        <a:rPr lang="it-IT" sz="12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5.551.377.003,27 </a:t>
                      </a:r>
                    </a:p>
                  </a:txBody>
                  <a:tcPr marL="7620" marR="7620" marT="762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                    3.698.888.141,75 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                                  3.105.450.191,11 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67%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56%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853" marR="6853" marT="6853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097527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54276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1">
            <a:extLst>
              <a:ext uri="{FF2B5EF4-FFF2-40B4-BE49-F238E27FC236}">
                <a16:creationId xmlns:a16="http://schemas.microsoft.com/office/drawing/2014/main" xmlns="" id="{664C555E-B53F-7C4D-AA98-86F9D886362D}"/>
              </a:ext>
            </a:extLst>
          </p:cNvPr>
          <p:cNvSpPr txBox="1">
            <a:spLocks/>
          </p:cNvSpPr>
          <p:nvPr/>
        </p:nvSpPr>
        <p:spPr>
          <a:xfrm>
            <a:off x="327561" y="924263"/>
            <a:ext cx="11864435" cy="962892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ts val="2480"/>
              </a:lnSpc>
            </a:pPr>
            <a:r>
              <a:rPr lang="it-IT" sz="2400" dirty="0">
                <a:solidFill>
                  <a:srgbClr val="1641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Focus - Avanzamento degli impegni per Area tematica </a:t>
            </a:r>
          </a:p>
          <a:p>
            <a:pPr algn="just">
              <a:lnSpc>
                <a:spcPts val="2480"/>
              </a:lnSpc>
            </a:pPr>
            <a:endParaRPr lang="it-IT" sz="2400" dirty="0">
              <a:solidFill>
                <a:srgbClr val="16419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just">
              <a:lnSpc>
                <a:spcPts val="2480"/>
              </a:lnSpc>
            </a:pPr>
            <a:r>
              <a:rPr lang="it-IT" sz="2400" dirty="0">
                <a:solidFill>
                  <a:srgbClr val="1641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</a:p>
        </p:txBody>
      </p:sp>
      <p:sp>
        <p:nvSpPr>
          <p:cNvPr id="68" name="CasellaDiTesto 1">
            <a:extLst>
              <a:ext uri="{FF2B5EF4-FFF2-40B4-BE49-F238E27FC236}">
                <a16:creationId xmlns:a16="http://schemas.microsoft.com/office/drawing/2014/main" xmlns="" id="{5610EFB0-6AE7-FF60-2131-E62E893110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4275" y="2582863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it-IT" altLang="it-IT"/>
          </a:p>
        </p:txBody>
      </p:sp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xmlns="" id="{62421C50-49EF-9248-DE16-938B741B5A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5986172"/>
              </p:ext>
            </p:extLst>
          </p:nvPr>
        </p:nvGraphicFramePr>
        <p:xfrm>
          <a:off x="327561" y="1336340"/>
          <a:ext cx="4429166" cy="52247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4583">
                  <a:extLst>
                    <a:ext uri="{9D8B030D-6E8A-4147-A177-3AD203B41FA5}">
                      <a16:colId xmlns:a16="http://schemas.microsoft.com/office/drawing/2014/main" xmlns="" val="3327664452"/>
                    </a:ext>
                  </a:extLst>
                </a:gridCol>
                <a:gridCol w="2214583">
                  <a:extLst>
                    <a:ext uri="{9D8B030D-6E8A-4147-A177-3AD203B41FA5}">
                      <a16:colId xmlns:a16="http://schemas.microsoft.com/office/drawing/2014/main" xmlns="" val="2211237008"/>
                    </a:ext>
                  </a:extLst>
                </a:gridCol>
              </a:tblGrid>
              <a:tr h="380495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Area </a:t>
                      </a:r>
                      <a:r>
                        <a:rPr lang="it-IT" sz="12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tematica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it-IT" sz="12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Impegni RIO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3902516793"/>
                  </a:ext>
                </a:extLst>
              </a:tr>
              <a:tr h="380495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01-RICERCA E INNOVAZIONE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   79.871.561,79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2920736038"/>
                  </a:ext>
                </a:extLst>
              </a:tr>
              <a:tr h="380495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02-DIGITALIZZAZIONE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   77.945.000,00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282661166"/>
                  </a:ext>
                </a:extLst>
              </a:tr>
              <a:tr h="380495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03-COMPETITIVITÀ IMPRESE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206.827.322,52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2359609150"/>
                  </a:ext>
                </a:extLst>
              </a:tr>
              <a:tr h="380495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04-ENERGIA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      5.206.928,12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2917458418"/>
                  </a:ext>
                </a:extLst>
              </a:tr>
              <a:tr h="380495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05-AMBIENTE E RISORSE NATURALI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1.420.162.366,40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1004357701"/>
                  </a:ext>
                </a:extLst>
              </a:tr>
              <a:tr h="380495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06-CULTURA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   90.347.335,33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440460500"/>
                  </a:ext>
                </a:extLst>
              </a:tr>
              <a:tr h="380495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07-TRASPORTI E MOBILITÀ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1.380.206.949,90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4285545533"/>
                  </a:ext>
                </a:extLst>
              </a:tr>
              <a:tr h="380495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08-RIQUALIFICAZIONE URBANA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297.564.233,28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3232626345"/>
                  </a:ext>
                </a:extLst>
              </a:tr>
              <a:tr h="380495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09-LAVORO E OCCUPABILITÀ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      1.221.433,82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2537055570"/>
                  </a:ext>
                </a:extLst>
              </a:tr>
              <a:tr h="380495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10-SOCIALE E SALUTE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   52.114.713,73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220901177"/>
                  </a:ext>
                </a:extLst>
              </a:tr>
              <a:tr h="380495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11-ISTRUZIONE E FORMAZIONE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   47.652.703,70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2145450485"/>
                  </a:ext>
                </a:extLst>
              </a:tr>
              <a:tr h="380495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12-CAPACITÀ AMMINISTRATIVA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   39.767.593,17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1268226024"/>
                  </a:ext>
                </a:extLst>
              </a:tr>
              <a:tr h="278281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Totale complessivo</a:t>
                      </a:r>
                    </a:p>
                  </a:txBody>
                  <a:tcPr marL="7620" marR="7620" marT="762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</a:t>
                      </a:r>
                      <a:r>
                        <a:rPr lang="it-IT" sz="12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3.698.888.141,75 </a:t>
                      </a:r>
                    </a:p>
                  </a:txBody>
                  <a:tcPr marL="7620" marR="7620" marT="7620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9358671"/>
                  </a:ext>
                </a:extLst>
              </a:tr>
            </a:tbl>
          </a:graphicData>
        </a:graphic>
      </p:graphicFrame>
      <p:graphicFrame>
        <p:nvGraphicFramePr>
          <p:cNvPr id="7" name="Grafico 6">
            <a:extLst>
              <a:ext uri="{FF2B5EF4-FFF2-40B4-BE49-F238E27FC236}">
                <a16:creationId xmlns:a16="http://schemas.microsoft.com/office/drawing/2014/main" xmlns="" id="{0E200E44-D315-250E-3654-09300072A7C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78412349"/>
              </p:ext>
            </p:extLst>
          </p:nvPr>
        </p:nvGraphicFramePr>
        <p:xfrm>
          <a:off x="5062194" y="1336340"/>
          <a:ext cx="6802245" cy="52247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Rettangolo 7">
            <a:extLst>
              <a:ext uri="{FF2B5EF4-FFF2-40B4-BE49-F238E27FC236}">
                <a16:creationId xmlns:a16="http://schemas.microsoft.com/office/drawing/2014/main" xmlns="" id="{46D1D173-EA73-A2E3-8146-D2B4C6E25FDC}"/>
              </a:ext>
            </a:extLst>
          </p:cNvPr>
          <p:cNvSpPr/>
          <p:nvPr/>
        </p:nvSpPr>
        <p:spPr>
          <a:xfrm>
            <a:off x="0" y="0"/>
            <a:ext cx="12192000" cy="765175"/>
          </a:xfrm>
          <a:prstGeom prst="rect">
            <a:avLst/>
          </a:prstGeom>
          <a:solidFill>
            <a:srgbClr val="005D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xmlns="" id="{D253EF42-BD8B-1BBB-9F1E-EDCE505CB00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4963" y="168528"/>
            <a:ext cx="4028405" cy="432000"/>
          </a:xfrm>
          <a:prstGeom prst="rect">
            <a:avLst/>
          </a:prstGeom>
        </p:spPr>
      </p:pic>
      <p:sp>
        <p:nvSpPr>
          <p:cNvPr id="10" name="Rettangolo 9">
            <a:extLst>
              <a:ext uri="{FF2B5EF4-FFF2-40B4-BE49-F238E27FC236}">
                <a16:creationId xmlns:a16="http://schemas.microsoft.com/office/drawing/2014/main" xmlns="" id="{7E41AE4D-F599-1453-422F-E0C6BCAC1624}"/>
              </a:ext>
            </a:extLst>
          </p:cNvPr>
          <p:cNvSpPr/>
          <p:nvPr/>
        </p:nvSpPr>
        <p:spPr>
          <a:xfrm>
            <a:off x="11867976" y="6534000"/>
            <a:ext cx="324024" cy="324000"/>
          </a:xfrm>
          <a:prstGeom prst="rect">
            <a:avLst/>
          </a:prstGeom>
          <a:solidFill>
            <a:srgbClr val="F49C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CasellaDiTesto 44">
            <a:extLst>
              <a:ext uri="{FF2B5EF4-FFF2-40B4-BE49-F238E27FC236}">
                <a16:creationId xmlns:a16="http://schemas.microsoft.com/office/drawing/2014/main" xmlns="" id="{36F921BD-E9BD-BC61-1763-E618EEA8A2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57037" y="6534000"/>
            <a:ext cx="324024" cy="24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fld id="{6930E9F3-8787-4FF4-A25F-AF6FBE2B4080}" type="slidenum">
              <a:rPr lang="it-IT" altLang="it-IT" sz="1100" b="1">
                <a:solidFill>
                  <a:schemeClr val="bg1"/>
                </a:solidFill>
              </a:rPr>
              <a:pPr algn="ctr"/>
              <a:t>7</a:t>
            </a:fld>
            <a:endParaRPr lang="it-IT" altLang="it-IT" sz="11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85939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1">
            <a:extLst>
              <a:ext uri="{FF2B5EF4-FFF2-40B4-BE49-F238E27FC236}">
                <a16:creationId xmlns:a16="http://schemas.microsoft.com/office/drawing/2014/main" xmlns="" id="{664C555E-B53F-7C4D-AA98-86F9D886362D}"/>
              </a:ext>
            </a:extLst>
          </p:cNvPr>
          <p:cNvSpPr txBox="1">
            <a:spLocks/>
          </p:cNvSpPr>
          <p:nvPr/>
        </p:nvSpPr>
        <p:spPr>
          <a:xfrm>
            <a:off x="327561" y="899627"/>
            <a:ext cx="11864435" cy="641201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ts val="2480"/>
              </a:lnSpc>
            </a:pPr>
            <a:r>
              <a:rPr lang="it-IT" sz="2400" dirty="0">
                <a:solidFill>
                  <a:srgbClr val="1641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Focus - Avanzamento dei pagamenti per Area tematica</a:t>
            </a:r>
          </a:p>
          <a:p>
            <a:pPr algn="just">
              <a:lnSpc>
                <a:spcPts val="2480"/>
              </a:lnSpc>
            </a:pPr>
            <a:r>
              <a:rPr lang="it-IT" sz="2400" dirty="0">
                <a:solidFill>
                  <a:srgbClr val="1641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</a:p>
        </p:txBody>
      </p:sp>
      <p:sp>
        <p:nvSpPr>
          <p:cNvPr id="68" name="CasellaDiTesto 1">
            <a:extLst>
              <a:ext uri="{FF2B5EF4-FFF2-40B4-BE49-F238E27FC236}">
                <a16:creationId xmlns:a16="http://schemas.microsoft.com/office/drawing/2014/main" xmlns="" id="{5610EFB0-6AE7-FF60-2131-E62E893110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4275" y="2582863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it-IT" altLang="it-IT"/>
          </a:p>
        </p:txBody>
      </p:sp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xmlns="" id="{62421C50-49EF-9248-DE16-938B741B5A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6933209"/>
              </p:ext>
            </p:extLst>
          </p:nvPr>
        </p:nvGraphicFramePr>
        <p:xfrm>
          <a:off x="327561" y="1336340"/>
          <a:ext cx="4429166" cy="53198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4583">
                  <a:extLst>
                    <a:ext uri="{9D8B030D-6E8A-4147-A177-3AD203B41FA5}">
                      <a16:colId xmlns:a16="http://schemas.microsoft.com/office/drawing/2014/main" xmlns="" val="3327664452"/>
                    </a:ext>
                  </a:extLst>
                </a:gridCol>
                <a:gridCol w="2214583">
                  <a:extLst>
                    <a:ext uri="{9D8B030D-6E8A-4147-A177-3AD203B41FA5}">
                      <a16:colId xmlns:a16="http://schemas.microsoft.com/office/drawing/2014/main" xmlns="" val="2211237008"/>
                    </a:ext>
                  </a:extLst>
                </a:gridCol>
              </a:tblGrid>
              <a:tr h="380495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Area </a:t>
                      </a:r>
                      <a:r>
                        <a:rPr lang="it-IT" sz="12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tematica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Pagamenti RIO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3902516793"/>
                  </a:ext>
                </a:extLst>
              </a:tr>
              <a:tr h="380495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01-RICERCA E INNOVAZIONE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                    46.483.705,20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2920736038"/>
                  </a:ext>
                </a:extLst>
              </a:tr>
              <a:tr h="380495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02-DIGITALIZZAZIONE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                    28.471.765,16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282661166"/>
                  </a:ext>
                </a:extLst>
              </a:tr>
              <a:tr h="380495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03-COMPETITIVITÀ IMPRESE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                 140.366.431,20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2359609150"/>
                  </a:ext>
                </a:extLst>
              </a:tr>
              <a:tr h="380495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04-ENERGIA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                       6.865.709,53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2917458418"/>
                  </a:ext>
                </a:extLst>
              </a:tr>
              <a:tr h="380495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05-AMBIENTE E RISORSE NATURALI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            1.233.485.261,50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1004357701"/>
                  </a:ext>
                </a:extLst>
              </a:tr>
              <a:tr h="380495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06-CULTURA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                    26.471.285,90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440460500"/>
                  </a:ext>
                </a:extLst>
              </a:tr>
              <a:tr h="380495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07-TRASPORTI E MOBILITÀ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            1.290.830.742,43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4285545533"/>
                  </a:ext>
                </a:extLst>
              </a:tr>
              <a:tr h="380495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08-RIQUALIFICAZIONE URBANA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                 206.574.469,98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3232626345"/>
                  </a:ext>
                </a:extLst>
              </a:tr>
              <a:tr h="380495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09-LAVORO E OCCUPABILITÀ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                       1.221.433,82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2537055570"/>
                  </a:ext>
                </a:extLst>
              </a:tr>
              <a:tr h="380495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10-SOCIALE E SALUTE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                    53.952.587,58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220901177"/>
                  </a:ext>
                </a:extLst>
              </a:tr>
              <a:tr h="380495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11-ISTRUZIONE E FORMAZIONE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                    39.762.682,15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2145450485"/>
                  </a:ext>
                </a:extLst>
              </a:tr>
              <a:tr h="380495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12-CAPACITÀ AMMINISTRATIVA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                    30.964.116,65 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xmlns="" val="1268226024"/>
                  </a:ext>
                </a:extLst>
              </a:tr>
              <a:tr h="250000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Totale complessivo</a:t>
                      </a:r>
                    </a:p>
                  </a:txBody>
                  <a:tcPr marL="7620" marR="7620" marT="762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                 </a:t>
                      </a:r>
                      <a:r>
                        <a:rPr lang="it-IT" sz="12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3.105.450.191,11 </a:t>
                      </a:r>
                    </a:p>
                  </a:txBody>
                  <a:tcPr marL="7620" marR="7620" marT="7620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9358671"/>
                  </a:ext>
                </a:extLst>
              </a:tr>
            </a:tbl>
          </a:graphicData>
        </a:graphic>
      </p:graphicFrame>
      <p:graphicFrame>
        <p:nvGraphicFramePr>
          <p:cNvPr id="3" name="Grafico 2">
            <a:extLst>
              <a:ext uri="{FF2B5EF4-FFF2-40B4-BE49-F238E27FC236}">
                <a16:creationId xmlns:a16="http://schemas.microsoft.com/office/drawing/2014/main" xmlns="" id="{52B80B71-8B9A-CD26-9698-94F0BAA58B1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15232667"/>
              </p:ext>
            </p:extLst>
          </p:nvPr>
        </p:nvGraphicFramePr>
        <p:xfrm>
          <a:off x="4949072" y="1336340"/>
          <a:ext cx="6721312" cy="53350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ttangolo 3">
            <a:extLst>
              <a:ext uri="{FF2B5EF4-FFF2-40B4-BE49-F238E27FC236}">
                <a16:creationId xmlns:a16="http://schemas.microsoft.com/office/drawing/2014/main" xmlns="" id="{FB420AD2-AAE9-95E1-CCE9-BAF5CD7A2E9A}"/>
              </a:ext>
            </a:extLst>
          </p:cNvPr>
          <p:cNvSpPr/>
          <p:nvPr/>
        </p:nvSpPr>
        <p:spPr>
          <a:xfrm>
            <a:off x="0" y="0"/>
            <a:ext cx="12192000" cy="765175"/>
          </a:xfrm>
          <a:prstGeom prst="rect">
            <a:avLst/>
          </a:prstGeom>
          <a:solidFill>
            <a:srgbClr val="005D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xmlns="" id="{6A0C439D-924A-BF37-7650-9CB79DF077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4963" y="168528"/>
            <a:ext cx="4028405" cy="432000"/>
          </a:xfrm>
          <a:prstGeom prst="rect">
            <a:avLst/>
          </a:prstGeom>
        </p:spPr>
      </p:pic>
      <p:sp>
        <p:nvSpPr>
          <p:cNvPr id="6" name="Rettangolo 5">
            <a:extLst>
              <a:ext uri="{FF2B5EF4-FFF2-40B4-BE49-F238E27FC236}">
                <a16:creationId xmlns:a16="http://schemas.microsoft.com/office/drawing/2014/main" xmlns="" id="{2A76FC10-E2D9-9744-B350-A78039190B79}"/>
              </a:ext>
            </a:extLst>
          </p:cNvPr>
          <p:cNvSpPr/>
          <p:nvPr/>
        </p:nvSpPr>
        <p:spPr>
          <a:xfrm>
            <a:off x="11867976" y="6534000"/>
            <a:ext cx="324024" cy="324000"/>
          </a:xfrm>
          <a:prstGeom prst="rect">
            <a:avLst/>
          </a:prstGeom>
          <a:solidFill>
            <a:srgbClr val="F49C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CasellaDiTesto 44">
            <a:extLst>
              <a:ext uri="{FF2B5EF4-FFF2-40B4-BE49-F238E27FC236}">
                <a16:creationId xmlns:a16="http://schemas.microsoft.com/office/drawing/2014/main" xmlns="" id="{8447EBE2-6D7E-C126-E11C-5D154FEC39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57037" y="6534000"/>
            <a:ext cx="324024" cy="24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fld id="{6930E9F3-8787-4FF4-A25F-AF6FBE2B4080}" type="slidenum">
              <a:rPr lang="it-IT" altLang="it-IT" sz="1100" b="1">
                <a:solidFill>
                  <a:schemeClr val="bg1"/>
                </a:solidFill>
              </a:rPr>
              <a:pPr algn="ctr"/>
              <a:t>8</a:t>
            </a:fld>
            <a:endParaRPr lang="it-IT" altLang="it-IT" sz="11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02988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1">
            <a:extLst>
              <a:ext uri="{FF2B5EF4-FFF2-40B4-BE49-F238E27FC236}">
                <a16:creationId xmlns:a16="http://schemas.microsoft.com/office/drawing/2014/main" xmlns="" id="{664C555E-B53F-7C4D-AA98-86F9D886362D}"/>
              </a:ext>
            </a:extLst>
          </p:cNvPr>
          <p:cNvSpPr txBox="1">
            <a:spLocks/>
          </p:cNvSpPr>
          <p:nvPr/>
        </p:nvSpPr>
        <p:spPr>
          <a:xfrm>
            <a:off x="1" y="983141"/>
            <a:ext cx="12191999" cy="642292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ts val="2480"/>
              </a:lnSpc>
            </a:pPr>
            <a:r>
              <a:rPr lang="it-IT" sz="2400" dirty="0">
                <a:solidFill>
                  <a:srgbClr val="1641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   PSC Sezioni Speciali – Dotazione Finanziaria</a:t>
            </a:r>
          </a:p>
          <a:p>
            <a:pPr algn="just">
              <a:lnSpc>
                <a:spcPts val="2480"/>
              </a:lnSpc>
            </a:pPr>
            <a:r>
              <a:rPr lang="it-IT" sz="2400" dirty="0">
                <a:solidFill>
                  <a:srgbClr val="1641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xmlns="" id="{BBDEFA30-0447-848F-7E2C-BD7070377CE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84343656"/>
              </p:ext>
            </p:extLst>
          </p:nvPr>
        </p:nvGraphicFramePr>
        <p:xfrm>
          <a:off x="334963" y="1468934"/>
          <a:ext cx="11529476" cy="50207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ttangolo 1">
            <a:extLst>
              <a:ext uri="{FF2B5EF4-FFF2-40B4-BE49-F238E27FC236}">
                <a16:creationId xmlns:a16="http://schemas.microsoft.com/office/drawing/2014/main" xmlns="" id="{11D724F5-162E-BE31-B9F9-0E7184FA3CDA}"/>
              </a:ext>
            </a:extLst>
          </p:cNvPr>
          <p:cNvSpPr/>
          <p:nvPr/>
        </p:nvSpPr>
        <p:spPr>
          <a:xfrm>
            <a:off x="0" y="0"/>
            <a:ext cx="12192000" cy="765175"/>
          </a:xfrm>
          <a:prstGeom prst="rect">
            <a:avLst/>
          </a:prstGeom>
          <a:solidFill>
            <a:srgbClr val="005D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xmlns="" id="{49B0CC92-C36F-E4A2-53BA-78C7487C7CB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4963" y="168528"/>
            <a:ext cx="4028405" cy="432000"/>
          </a:xfrm>
          <a:prstGeom prst="rect">
            <a:avLst/>
          </a:prstGeom>
        </p:spPr>
      </p:pic>
      <p:sp>
        <p:nvSpPr>
          <p:cNvPr id="5" name="Rettangolo 4">
            <a:extLst>
              <a:ext uri="{FF2B5EF4-FFF2-40B4-BE49-F238E27FC236}">
                <a16:creationId xmlns:a16="http://schemas.microsoft.com/office/drawing/2014/main" xmlns="" id="{C4077938-6161-A16E-4DD8-32C6DE186F1A}"/>
              </a:ext>
            </a:extLst>
          </p:cNvPr>
          <p:cNvSpPr/>
          <p:nvPr/>
        </p:nvSpPr>
        <p:spPr>
          <a:xfrm>
            <a:off x="11867976" y="6534000"/>
            <a:ext cx="324024" cy="324000"/>
          </a:xfrm>
          <a:prstGeom prst="rect">
            <a:avLst/>
          </a:prstGeom>
          <a:solidFill>
            <a:srgbClr val="F49C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44">
            <a:extLst>
              <a:ext uri="{FF2B5EF4-FFF2-40B4-BE49-F238E27FC236}">
                <a16:creationId xmlns:a16="http://schemas.microsoft.com/office/drawing/2014/main" xmlns="" id="{D7D46772-070D-6567-0B50-EBF0A47389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57037" y="6534000"/>
            <a:ext cx="324024" cy="24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fld id="{6930E9F3-8787-4FF4-A25F-AF6FBE2B4080}" type="slidenum">
              <a:rPr lang="it-IT" altLang="it-IT" sz="1100" b="1">
                <a:solidFill>
                  <a:schemeClr val="bg1"/>
                </a:solidFill>
              </a:rPr>
              <a:pPr algn="ctr"/>
              <a:t>9</a:t>
            </a:fld>
            <a:endParaRPr lang="it-IT" altLang="it-IT" sz="11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61160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z="1400" b="1" dirty="0" err="1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5b98e84-c922-4493-898d-87ed01dcab25">
      <Terms xmlns="http://schemas.microsoft.com/office/infopath/2007/PartnerControls"/>
    </lcf76f155ced4ddcb4097134ff3c332f>
    <TaxCatchAll xmlns="4804522c-b462-4670-8651-6606e0c5d18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0E18CC0A9F9F5341847E3E32D967C0B2" ma:contentTypeVersion="10" ma:contentTypeDescription="Creare un nuovo documento." ma:contentTypeScope="" ma:versionID="0e79191fc0c32f55243411d5e041a248">
  <xsd:schema xmlns:xsd="http://www.w3.org/2001/XMLSchema" xmlns:xs="http://www.w3.org/2001/XMLSchema" xmlns:p="http://schemas.microsoft.com/office/2006/metadata/properties" xmlns:ns2="05b98e84-c922-4493-898d-87ed01dcab25" xmlns:ns3="4804522c-b462-4670-8651-6606e0c5d181" targetNamespace="http://schemas.microsoft.com/office/2006/metadata/properties" ma:root="true" ma:fieldsID="dca63901e4fb7c272bd7de57677932c8" ns2:_="" ns3:_="">
    <xsd:import namespace="05b98e84-c922-4493-898d-87ed01dcab25"/>
    <xsd:import namespace="4804522c-b462-4670-8651-6606e0c5d1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b98e84-c922-4493-898d-87ed01dca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Tag immagine" ma:readOnly="false" ma:fieldId="{5cf76f15-5ced-4ddc-b409-7134ff3c332f}" ma:taxonomyMulti="true" ma:sspId="71bb2967-c362-44f9-8b79-c0367f23253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04522c-b462-4670-8651-6606e0c5d181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0af5a96-864a-4c06-9470-23bbdd781a16}" ma:internalName="TaxCatchAll" ma:showField="CatchAllData" ma:web="4804522c-b462-4670-8651-6606e0c5d1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796E4A6-5FAB-40CF-9ACF-A2EBF8C9B716}">
  <ds:schemaRefs>
    <ds:schemaRef ds:uri="http://schemas.microsoft.com/office/2006/documentManagement/types"/>
    <ds:schemaRef ds:uri="http://purl.org/dc/terms/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4804522c-b462-4670-8651-6606e0c5d181"/>
    <ds:schemaRef ds:uri="05b98e84-c922-4493-898d-87ed01dcab25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9DB0E2B-5480-4B0C-9772-FFFAAD3AC44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1E24D65-D4CF-498C-B368-A12852ECEA83}">
  <ds:schemaRefs>
    <ds:schemaRef ds:uri="05b98e84-c922-4493-898d-87ed01dcab25"/>
    <ds:schemaRef ds:uri="4804522c-b462-4670-8651-6606e0c5d18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bb1a63eb-eb09-471a-a005-37b07792a5b5}" enabled="0" method="" siteId="{bb1a63eb-eb09-471a-a005-37b07792a5b5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11866</TotalTime>
  <Words>1521</Words>
  <Application>Microsoft Office PowerPoint</Application>
  <PresentationFormat>Personalizzato</PresentationFormat>
  <Paragraphs>427</Paragraphs>
  <Slides>23</Slides>
  <Notes>10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23</vt:i4>
      </vt:variant>
    </vt:vector>
  </HeadingPairs>
  <TitlesOfParts>
    <vt:vector size="24" baseType="lpstr"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Programma Regionale FESR 2021-2027 si articola in 7 Priorità, 21 obiettivi specifici e 72 azioni</dc:title>
  <dc:creator>Lagalla, Massimo (Bip Group)</dc:creator>
  <cp:lastModifiedBy>Silvia Giordano</cp:lastModifiedBy>
  <cp:revision>209</cp:revision>
  <cp:lastPrinted>2024-06-07T08:44:22Z</cp:lastPrinted>
  <dcterms:created xsi:type="dcterms:W3CDTF">2023-11-14T18:46:34Z</dcterms:created>
  <dcterms:modified xsi:type="dcterms:W3CDTF">2024-10-03T12:08:38Z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0x0101000E18CC0A9F9F5341847E3E32D967C0B2</vt:lpwstr>
  </property>
  <property fmtid="{D5CDD505-2E9C-101B-9397-08002B2CF9AE}" pid="3" name="MediaServiceImageTags">
    <vt:lpwstr/>
  </property>
</Properties>
</file>